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A3E39-98EF-4A4A-9029-6F6FBA0EA025}" type="datetimeFigureOut">
              <a:rPr kumimoji="1" lang="ja-JP" altLang="en-US" smtClean="0"/>
              <a:t>2014/12/10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D4610-1EEC-4B62-A365-12BA8760F8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9692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A3E39-98EF-4A4A-9029-6F6FBA0EA025}" type="datetimeFigureOut">
              <a:rPr kumimoji="1" lang="ja-JP" altLang="en-US" smtClean="0"/>
              <a:t>2014/12/10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D4610-1EEC-4B62-A365-12BA8760F8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2340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A3E39-98EF-4A4A-9029-6F6FBA0EA025}" type="datetimeFigureOut">
              <a:rPr kumimoji="1" lang="ja-JP" altLang="en-US" smtClean="0"/>
              <a:t>2014/12/10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D4610-1EEC-4B62-A365-12BA8760F8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7462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A3E39-98EF-4A4A-9029-6F6FBA0EA025}" type="datetimeFigureOut">
              <a:rPr kumimoji="1" lang="ja-JP" altLang="en-US" smtClean="0"/>
              <a:t>2014/12/10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D4610-1EEC-4B62-A365-12BA8760F8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4805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A3E39-98EF-4A4A-9029-6F6FBA0EA025}" type="datetimeFigureOut">
              <a:rPr kumimoji="1" lang="ja-JP" altLang="en-US" smtClean="0"/>
              <a:t>2014/12/10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D4610-1EEC-4B62-A365-12BA8760F8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05947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A3E39-98EF-4A4A-9029-6F6FBA0EA025}" type="datetimeFigureOut">
              <a:rPr kumimoji="1" lang="ja-JP" altLang="en-US" smtClean="0"/>
              <a:t>2014/12/10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D4610-1EEC-4B62-A365-12BA8760F8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2323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A3E39-98EF-4A4A-9029-6F6FBA0EA025}" type="datetimeFigureOut">
              <a:rPr kumimoji="1" lang="ja-JP" altLang="en-US" smtClean="0"/>
              <a:t>2014/12/10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D4610-1EEC-4B62-A365-12BA8760F8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17750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A3E39-98EF-4A4A-9029-6F6FBA0EA025}" type="datetimeFigureOut">
              <a:rPr kumimoji="1" lang="ja-JP" altLang="en-US" smtClean="0"/>
              <a:t>2014/12/10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D4610-1EEC-4B62-A365-12BA8760F8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0257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A3E39-98EF-4A4A-9029-6F6FBA0EA025}" type="datetimeFigureOut">
              <a:rPr kumimoji="1" lang="ja-JP" altLang="en-US" smtClean="0"/>
              <a:t>2014/12/10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D4610-1EEC-4B62-A365-12BA8760F8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2647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A3E39-98EF-4A4A-9029-6F6FBA0EA025}" type="datetimeFigureOut">
              <a:rPr kumimoji="1" lang="ja-JP" altLang="en-US" smtClean="0"/>
              <a:t>2014/12/10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D4610-1EEC-4B62-A365-12BA8760F8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89438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A3E39-98EF-4A4A-9029-6F6FBA0EA025}" type="datetimeFigureOut">
              <a:rPr kumimoji="1" lang="ja-JP" altLang="en-US" smtClean="0"/>
              <a:t>2014/12/10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D4610-1EEC-4B62-A365-12BA8760F8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1986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CA3E39-98EF-4A4A-9029-6F6FBA0EA025}" type="datetimeFigureOut">
              <a:rPr kumimoji="1" lang="ja-JP" altLang="en-US" smtClean="0"/>
              <a:t>2014/12/10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D4610-1EEC-4B62-A365-12BA8760F8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0311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 dirty="0" smtClean="0"/>
              <a:t>第７章 マルコフモデル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en-US" altLang="ja-JP" dirty="0" smtClean="0"/>
              <a:t>XIAO LIYING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52313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7.1 </a:t>
            </a:r>
            <a:r>
              <a:rPr kumimoji="1" lang="ja-JP" altLang="en-US" dirty="0" smtClean="0"/>
              <a:t>マルコフ性とマルコフモデル</a:t>
            </a:r>
            <a:endParaRPr kumimoji="1" lang="ja-JP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/>
              <p:cNvSpPr>
                <a:spLocks noGrp="1"/>
              </p:cNvSpPr>
              <p:nvPr>
                <p:ph idx="1"/>
              </p:nvPr>
            </p:nvSpPr>
            <p:spPr>
              <a:xfrm>
                <a:off x="395536" y="1628800"/>
                <a:ext cx="8229600" cy="4525963"/>
              </a:xfrm>
            </p:spPr>
            <p:txBody>
              <a:bodyPr>
                <a:normAutofit/>
              </a:bodyPr>
              <a:lstStyle/>
              <a:p>
                <a:r>
                  <a:rPr lang="ja-JP" altLang="en-US" sz="2000" dirty="0" smtClean="0"/>
                  <a:t>サイコロは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sz="20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ja-JP" sz="2000" b="0" i="1" smtClean="0">
                            <a:latin typeface="Cambria Math"/>
                          </a:rPr>
                          <m:t>𝑤</m:t>
                        </m:r>
                      </m:e>
                      <m:sub>
                        <m:r>
                          <a:rPr lang="en-US" altLang="ja-JP" sz="2000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altLang="ja-JP" sz="2000" b="0" i="1" smtClean="0">
                        <a:latin typeface="Cambria Math"/>
                      </a:rPr>
                      <m:t>,</m:t>
                    </m:r>
                    <m:sSub>
                      <m:sSubPr>
                        <m:ctrlPr>
                          <a:rPr lang="en-US" altLang="ja-JP" sz="20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ja-JP" sz="2000" b="0" i="1" smtClean="0">
                            <a:latin typeface="Cambria Math"/>
                          </a:rPr>
                          <m:t>𝑤</m:t>
                        </m:r>
                      </m:e>
                      <m:sub>
                        <m:r>
                          <a:rPr lang="en-US" altLang="ja-JP" sz="2000" b="0" i="1" smtClean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altLang="ja-JP" sz="2000" b="0" i="1" smtClean="0">
                        <a:latin typeface="Cambria Math"/>
                      </a:rPr>
                      <m:t>,…,</m:t>
                    </m:r>
                    <m:sSub>
                      <m:sSubPr>
                        <m:ctrlPr>
                          <a:rPr lang="en-US" altLang="ja-JP" sz="20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ja-JP" sz="2000" b="0" i="1" smtClean="0">
                            <a:latin typeface="Cambria Math"/>
                          </a:rPr>
                          <m:t>𝑤</m:t>
                        </m:r>
                      </m:e>
                      <m:sub>
                        <m:r>
                          <a:rPr lang="en-US" altLang="ja-JP" sz="2000" b="0" i="1" smtClean="0">
                            <a:latin typeface="Cambria Math"/>
                          </a:rPr>
                          <m:t>𝑐</m:t>
                        </m:r>
                      </m:sub>
                    </m:sSub>
                  </m:oMath>
                </a14:m>
                <a:r>
                  <a:rPr kumimoji="1" lang="ja-JP" altLang="en-US" sz="2000" dirty="0" smtClean="0"/>
                  <a:t>の</a:t>
                </a:r>
                <a:r>
                  <a:rPr kumimoji="1" lang="en-US" altLang="ja-JP" sz="2000" dirty="0" smtClean="0"/>
                  <a:t>c</a:t>
                </a:r>
                <a:r>
                  <a:rPr kumimoji="1" lang="ja-JP" altLang="en-US" sz="2000" dirty="0" smtClean="0"/>
                  <a:t>種あり、</a:t>
                </a:r>
                <a:r>
                  <a:rPr kumimoji="1" lang="en-US" altLang="ja-JP" sz="2000" dirty="0" smtClean="0"/>
                  <a:t>m</a:t>
                </a:r>
                <a:r>
                  <a:rPr kumimoji="1" lang="ja-JP" altLang="en-US" sz="2000" dirty="0" smtClean="0"/>
                  <a:t>種の目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sz="20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ja-JP" sz="2000" b="0" i="1" smtClean="0">
                            <a:latin typeface="Cambria Math"/>
                          </a:rPr>
                          <m:t>𝑣</m:t>
                        </m:r>
                      </m:e>
                      <m:sub>
                        <m:r>
                          <a:rPr lang="en-US" altLang="ja-JP" sz="2000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altLang="ja-JP" sz="2000" b="0" i="1" smtClean="0">
                        <a:latin typeface="Cambria Math"/>
                      </a:rPr>
                      <m:t>,</m:t>
                    </m:r>
                    <m:sSub>
                      <m:sSubPr>
                        <m:ctrlPr>
                          <a:rPr lang="en-US" altLang="ja-JP" sz="20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ja-JP" sz="2000" b="0" i="1" smtClean="0">
                            <a:latin typeface="Cambria Math"/>
                          </a:rPr>
                          <m:t>𝑣</m:t>
                        </m:r>
                      </m:e>
                      <m:sub>
                        <m:r>
                          <a:rPr lang="en-US" altLang="ja-JP" sz="2000" b="0" i="1" smtClean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altLang="ja-JP" sz="2000" b="0" i="1" smtClean="0">
                        <a:latin typeface="Cambria Math"/>
                      </a:rPr>
                      <m:t>,…,</m:t>
                    </m:r>
                    <m:sSub>
                      <m:sSubPr>
                        <m:ctrlPr>
                          <a:rPr lang="en-US" altLang="ja-JP" sz="20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ja-JP" sz="2000" b="0" i="1" smtClean="0">
                            <a:latin typeface="Cambria Math"/>
                          </a:rPr>
                          <m:t>𝑣</m:t>
                        </m:r>
                      </m:e>
                      <m:sub>
                        <m:r>
                          <a:rPr lang="en-US" altLang="ja-JP" sz="2000" b="0" i="1" smtClean="0">
                            <a:latin typeface="Cambria Math"/>
                          </a:rPr>
                          <m:t>𝑚</m:t>
                        </m:r>
                      </m:sub>
                    </m:sSub>
                  </m:oMath>
                </a14:m>
                <a:r>
                  <a:rPr lang="ja-JP" altLang="en-US" sz="2000" b="0" dirty="0" smtClean="0"/>
                  <a:t>を持つ</a:t>
                </a:r>
                <a:r>
                  <a:rPr lang="ja-JP" altLang="en-US" sz="2000" dirty="0"/>
                  <a:t>。</a:t>
                </a:r>
                <a:endParaRPr lang="en-US" altLang="ja-JP" sz="2000" dirty="0" smtClean="0"/>
              </a:p>
              <a:p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en-US" altLang="ja-JP" sz="2000" i="1">
                            <a:latin typeface="Cambria Math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altLang="ja-JP" sz="2000" i="1">
                                <a:latin typeface="Cambria Math"/>
                              </a:rPr>
                            </m:ctrlPr>
                          </m:eqArrPr>
                          <m:e>
                            <m:sSub>
                              <m:sSubPr>
                                <m:ctrlPr>
                                  <a:rPr lang="en-US" altLang="ja-JP" sz="2000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altLang="ja-JP" sz="2000" i="1">
                                    <a:latin typeface="Cambria Math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altLang="ja-JP" sz="2000" i="1">
                                    <a:latin typeface="Cambria Math"/>
                                  </a:rPr>
                                  <m:t>𝑡</m:t>
                                </m:r>
                              </m:sub>
                            </m:sSub>
                            <m:r>
                              <a:rPr lang="en-US" altLang="ja-JP" sz="2000" i="1">
                                <a:latin typeface="Cambria Math"/>
                                <a:ea typeface="Cambria Math"/>
                              </a:rPr>
                              <m:t>∈</m:t>
                            </m:r>
                            <m:d>
                              <m:dPr>
                                <m:begChr m:val="{"/>
                                <m:endChr m:val="}"/>
                                <m:ctrlPr>
                                  <a:rPr lang="en-US" altLang="ja-JP" sz="2000" i="1">
                                    <a:latin typeface="Cambria Math"/>
                                    <a:ea typeface="Cambria Math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altLang="ja-JP" sz="2000" i="1"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ja-JP" sz="2000" i="1">
                                        <a:latin typeface="Cambria Math"/>
                                        <a:ea typeface="Cambria Math"/>
                                      </a:rPr>
                                      <m:t>𝑣</m:t>
                                    </m:r>
                                  </m:e>
                                  <m:sub>
                                    <m:r>
                                      <a:rPr lang="en-US" altLang="ja-JP" sz="2000" i="1">
                                        <a:latin typeface="Cambria Math"/>
                                        <a:ea typeface="Cambria Math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en-US" altLang="ja-JP" sz="2000" i="1">
                                    <a:latin typeface="Cambria Math"/>
                                    <a:ea typeface="Cambria Math"/>
                                  </a:rPr>
                                  <m:t>,</m:t>
                                </m:r>
                                <m:sSub>
                                  <m:sSubPr>
                                    <m:ctrlPr>
                                      <a:rPr lang="en-US" altLang="ja-JP" sz="2000" i="1"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ja-JP" sz="2000" i="1">
                                        <a:latin typeface="Cambria Math"/>
                                        <a:ea typeface="Cambria Math"/>
                                      </a:rPr>
                                      <m:t>𝑣</m:t>
                                    </m:r>
                                  </m:e>
                                  <m:sub>
                                    <m:r>
                                      <a:rPr lang="en-US" altLang="ja-JP" sz="2000" i="1">
                                        <a:latin typeface="Cambria Math"/>
                                        <a:ea typeface="Cambria Math"/>
                                      </a:rPr>
                                      <m:t>2</m:t>
                                    </m:r>
                                  </m:sub>
                                </m:sSub>
                                <m:r>
                                  <a:rPr lang="en-US" altLang="ja-JP" sz="2000" i="1">
                                    <a:latin typeface="Cambria Math"/>
                                    <a:ea typeface="Cambria Math"/>
                                  </a:rPr>
                                  <m:t>,…,</m:t>
                                </m:r>
                                <m:sSub>
                                  <m:sSubPr>
                                    <m:ctrlPr>
                                      <a:rPr lang="en-US" altLang="ja-JP" sz="2000" i="1"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ja-JP" sz="2000" i="1">
                                        <a:latin typeface="Cambria Math"/>
                                        <a:ea typeface="Cambria Math"/>
                                      </a:rPr>
                                      <m:t>𝑣</m:t>
                                    </m:r>
                                  </m:e>
                                  <m:sub>
                                    <m:r>
                                      <a:rPr lang="en-US" altLang="ja-JP" sz="2000" i="1">
                                        <a:latin typeface="Cambria Math"/>
                                        <a:ea typeface="Cambria Math"/>
                                      </a:rPr>
                                      <m:t>𝑚</m:t>
                                    </m:r>
                                  </m:sub>
                                </m:sSub>
                              </m:e>
                            </m:d>
                          </m:e>
                          <m:e>
                            <m:sSub>
                              <m:sSubPr>
                                <m:ctrlPr>
                                  <a:rPr lang="en-US" altLang="ja-JP" sz="2000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altLang="ja-JP" sz="2000" b="0" i="1" smtClean="0">
                                    <a:latin typeface="Cambria Math"/>
                                  </a:rPr>
                                  <m:t>𝑠</m:t>
                                </m:r>
                              </m:e>
                              <m:sub>
                                <m:r>
                                  <a:rPr lang="en-US" altLang="ja-JP" sz="2000" i="1">
                                    <a:latin typeface="Cambria Math"/>
                                  </a:rPr>
                                  <m:t>𝑡</m:t>
                                </m:r>
                              </m:sub>
                            </m:sSub>
                            <m:r>
                              <a:rPr lang="en-US" altLang="ja-JP" sz="2000" i="1">
                                <a:latin typeface="Cambria Math"/>
                                <a:ea typeface="Cambria Math"/>
                              </a:rPr>
                              <m:t>∈</m:t>
                            </m:r>
                            <m:d>
                              <m:dPr>
                                <m:begChr m:val="{"/>
                                <m:endChr m:val="}"/>
                                <m:ctrlPr>
                                  <a:rPr lang="en-US" altLang="ja-JP" sz="2000" i="1">
                                    <a:latin typeface="Cambria Math"/>
                                    <a:ea typeface="Cambria Math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altLang="ja-JP" sz="2000" i="1"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ja-JP" sz="2000" b="0" i="1" smtClean="0">
                                        <a:latin typeface="Cambria Math"/>
                                        <a:ea typeface="Cambria Math"/>
                                      </a:rPr>
                                      <m:t>𝑤</m:t>
                                    </m:r>
                                  </m:e>
                                  <m:sub>
                                    <m:r>
                                      <a:rPr lang="en-US" altLang="ja-JP" sz="2000" i="1">
                                        <a:latin typeface="Cambria Math"/>
                                        <a:ea typeface="Cambria Math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en-US" altLang="ja-JP" sz="2000" i="1">
                                    <a:latin typeface="Cambria Math"/>
                                    <a:ea typeface="Cambria Math"/>
                                  </a:rPr>
                                  <m:t>,</m:t>
                                </m:r>
                                <m:sSub>
                                  <m:sSubPr>
                                    <m:ctrlPr>
                                      <a:rPr lang="en-US" altLang="ja-JP" sz="2000" i="1"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ja-JP" sz="2000" b="0" i="1" smtClean="0">
                                        <a:latin typeface="Cambria Math"/>
                                        <a:ea typeface="Cambria Math"/>
                                      </a:rPr>
                                      <m:t>𝑤</m:t>
                                    </m:r>
                                  </m:e>
                                  <m:sub>
                                    <m:r>
                                      <a:rPr lang="en-US" altLang="ja-JP" sz="2000" i="1">
                                        <a:latin typeface="Cambria Math"/>
                                        <a:ea typeface="Cambria Math"/>
                                      </a:rPr>
                                      <m:t>2</m:t>
                                    </m:r>
                                  </m:sub>
                                </m:sSub>
                                <m:r>
                                  <a:rPr lang="en-US" altLang="ja-JP" sz="2000" i="1">
                                    <a:latin typeface="Cambria Math"/>
                                    <a:ea typeface="Cambria Math"/>
                                  </a:rPr>
                                  <m:t>,…,</m:t>
                                </m:r>
                                <m:sSub>
                                  <m:sSubPr>
                                    <m:ctrlPr>
                                      <a:rPr lang="en-US" altLang="ja-JP" sz="2000" i="1"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ja-JP" sz="2000" b="0" i="1" smtClean="0">
                                        <a:latin typeface="Cambria Math"/>
                                        <a:ea typeface="Cambria Math"/>
                                      </a:rPr>
                                      <m:t>𝑤</m:t>
                                    </m:r>
                                  </m:e>
                                  <m:sub>
                                    <m:r>
                                      <a:rPr lang="en-US" altLang="ja-JP" sz="2000" i="1">
                                        <a:latin typeface="Cambria Math"/>
                                        <a:ea typeface="Cambria Math"/>
                                      </a:rPr>
                                      <m:t>𝑚</m:t>
                                    </m:r>
                                  </m:sub>
                                </m:sSub>
                              </m:e>
                            </m:d>
                          </m:e>
                        </m:eqArr>
                      </m:e>
                    </m:d>
                  </m:oMath>
                </a14:m>
                <a:r>
                  <a:rPr lang="ja-JP" altLang="en-US" sz="2000" dirty="0"/>
                  <a:t>     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altLang="ja-JP" sz="2000" i="1" dirty="0">
                            <a:latin typeface="Cambria Math"/>
                          </a:rPr>
                        </m:ctrlPr>
                      </m:dPr>
                      <m:e>
                        <m:r>
                          <a:rPr lang="en-US" altLang="ja-JP" sz="2000" i="1" dirty="0">
                            <a:latin typeface="Cambria Math"/>
                          </a:rPr>
                          <m:t>𝑡</m:t>
                        </m:r>
                        <m:r>
                          <a:rPr lang="en-US" altLang="ja-JP" sz="2000" i="1" dirty="0">
                            <a:latin typeface="Cambria Math"/>
                          </a:rPr>
                          <m:t>=1,2,…,</m:t>
                        </m:r>
                        <m:r>
                          <a:rPr lang="en-US" altLang="ja-JP" sz="2000" i="1" dirty="0">
                            <a:latin typeface="Cambria Math"/>
                          </a:rPr>
                          <m:t>𝑛</m:t>
                        </m:r>
                      </m:e>
                    </m:d>
                  </m:oMath>
                </a14:m>
                <a:r>
                  <a:rPr lang="ja-JP" altLang="en-US" sz="2000" dirty="0"/>
                  <a:t> </a:t>
                </a:r>
                <a:endParaRPr lang="en-US" altLang="ja-JP" sz="2000" dirty="0" smtClean="0"/>
              </a:p>
              <a:p>
                <a14:m>
                  <m:oMath xmlns:m="http://schemas.openxmlformats.org/officeDocument/2006/math">
                    <m:r>
                      <a:rPr lang="en-US" altLang="ja-JP" sz="2000" b="0" i="1" smtClean="0">
                        <a:latin typeface="Cambria Math"/>
                        <a:sym typeface="Wingdings" panose="05000000000000000000" pitchFamily="2" charset="2"/>
                      </a:rPr>
                      <m:t>𝑎</m:t>
                    </m:r>
                    <m:d>
                      <m:dPr>
                        <m:ctrlPr>
                          <a:rPr lang="en-US" altLang="ja-JP" sz="2000" b="0" i="1" smtClean="0">
                            <a:latin typeface="Cambria Math"/>
                            <a:sym typeface="Wingdings" panose="05000000000000000000" pitchFamily="2" charset="2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ja-JP" sz="200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altLang="ja-JP" sz="2000" b="0" i="1" smtClean="0">
                                <a:latin typeface="Cambria Math"/>
                              </a:rPr>
                              <m:t>𝑤</m:t>
                            </m:r>
                          </m:e>
                          <m:sub>
                            <m:r>
                              <a:rPr lang="en-US" altLang="ja-JP" sz="2000" b="0" i="1" smtClean="0"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  <m:r>
                          <a:rPr lang="en-US" altLang="ja-JP" sz="2000" b="0" i="1" smtClean="0">
                            <a:latin typeface="Cambria Math"/>
                          </a:rPr>
                          <m:t>,</m:t>
                        </m:r>
                        <m:sSub>
                          <m:sSubPr>
                            <m:ctrlPr>
                              <a:rPr lang="en-US" altLang="ja-JP" sz="200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altLang="ja-JP" sz="2000" b="0" i="1" smtClean="0">
                                <a:latin typeface="Cambria Math"/>
                              </a:rPr>
                              <m:t>𝑤</m:t>
                            </m:r>
                          </m:e>
                          <m:sub>
                            <m:r>
                              <a:rPr lang="en-US" altLang="ja-JP" sz="2000" b="0" i="1" smtClean="0">
                                <a:latin typeface="Cambria Math"/>
                              </a:rPr>
                              <m:t>𝑗</m:t>
                            </m:r>
                          </m:sub>
                        </m:sSub>
                      </m:e>
                    </m:d>
                    <m:r>
                      <a:rPr lang="en-US" altLang="ja-JP" sz="2000" b="0" i="1" smtClean="0">
                        <a:latin typeface="Cambria Math"/>
                        <a:sym typeface="Wingdings" panose="05000000000000000000" pitchFamily="2" charset="2"/>
                      </a:rPr>
                      <m:t>=</m:t>
                    </m:r>
                    <m:r>
                      <a:rPr lang="en-US" altLang="ja-JP" sz="2000" b="0" i="1" smtClean="0">
                        <a:latin typeface="Cambria Math"/>
                        <a:sym typeface="Wingdings" panose="05000000000000000000" pitchFamily="2" charset="2"/>
                      </a:rPr>
                      <m:t>𝑃</m:t>
                    </m:r>
                    <m:d>
                      <m:dPr>
                        <m:ctrlPr>
                          <a:rPr lang="en-US" altLang="ja-JP" sz="2000" b="0" i="1" smtClean="0">
                            <a:latin typeface="Cambria Math"/>
                            <a:sym typeface="Wingdings" panose="05000000000000000000" pitchFamily="2" charset="2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ja-JP" sz="200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altLang="ja-JP" sz="2000" b="0" i="1" smtClean="0">
                                <a:latin typeface="Cambria Math"/>
                              </a:rPr>
                              <m:t>𝑠</m:t>
                            </m:r>
                          </m:e>
                          <m:sub>
                            <m:r>
                              <a:rPr lang="en-US" altLang="ja-JP" sz="2000" b="0" i="1" smtClean="0">
                                <a:latin typeface="Cambria Math"/>
                              </a:rPr>
                              <m:t>𝑡</m:t>
                            </m:r>
                          </m:sub>
                        </m:sSub>
                        <m:r>
                          <a:rPr lang="en-US" altLang="ja-JP" sz="2000" b="0" i="1" smtClean="0">
                            <a:latin typeface="Cambria Math"/>
                          </a:rPr>
                          <m:t>=</m:t>
                        </m:r>
                        <m:sSub>
                          <m:sSubPr>
                            <m:ctrlPr>
                              <a:rPr lang="en-US" altLang="ja-JP" sz="200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altLang="ja-JP" sz="2000" b="0" i="1" smtClean="0">
                                <a:latin typeface="Cambria Math"/>
                              </a:rPr>
                              <m:t>𝑤</m:t>
                            </m:r>
                          </m:e>
                          <m:sub>
                            <m:r>
                              <a:rPr lang="en-US" altLang="ja-JP" sz="2000" b="0" i="1" smtClean="0">
                                <a:latin typeface="Cambria Math"/>
                              </a:rPr>
                              <m:t>𝑗</m:t>
                            </m:r>
                          </m:sub>
                        </m:sSub>
                      </m:e>
                      <m:e>
                        <m:sSub>
                          <m:sSubPr>
                            <m:ctrlPr>
                              <a:rPr lang="en-US" altLang="ja-JP" sz="200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altLang="ja-JP" sz="2000" b="0" i="1" smtClean="0">
                                <a:latin typeface="Cambria Math"/>
                              </a:rPr>
                              <m:t>𝑠</m:t>
                            </m:r>
                          </m:e>
                          <m:sub>
                            <m:r>
                              <a:rPr lang="en-US" altLang="ja-JP" sz="2000" b="0" i="1" smtClean="0">
                                <a:latin typeface="Cambria Math"/>
                              </a:rPr>
                              <m:t>𝑡</m:t>
                            </m:r>
                            <m:r>
                              <a:rPr lang="en-US" altLang="ja-JP" sz="2000" b="0" i="1" smtClean="0">
                                <a:latin typeface="Cambria Math"/>
                              </a:rPr>
                              <m:t>−1</m:t>
                            </m:r>
                          </m:sub>
                        </m:sSub>
                        <m:r>
                          <a:rPr lang="en-US" altLang="ja-JP" sz="2000" b="0" i="1" smtClean="0">
                            <a:latin typeface="Cambria Math"/>
                          </a:rPr>
                          <m:t>=</m:t>
                        </m:r>
                        <m:sSub>
                          <m:sSubPr>
                            <m:ctrlPr>
                              <a:rPr lang="en-US" altLang="ja-JP" sz="200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altLang="ja-JP" sz="2000" b="0" i="1" smtClean="0">
                                <a:latin typeface="Cambria Math"/>
                              </a:rPr>
                              <m:t>𝑤</m:t>
                            </m:r>
                          </m:e>
                          <m:sub>
                            <m:r>
                              <a:rPr lang="en-US" altLang="ja-JP" sz="2000" b="0" i="1" smtClean="0"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</m:e>
                    </m:d>
                    <m:r>
                      <a:rPr lang="en-US" altLang="ja-JP" sz="2000" b="0" i="1" smtClean="0">
                        <a:latin typeface="Cambria Math"/>
                        <a:sym typeface="Wingdings" panose="05000000000000000000" pitchFamily="2" charset="2"/>
                      </a:rPr>
                      <m:t> </m:t>
                    </m:r>
                  </m:oMath>
                </a14:m>
                <a:endParaRPr lang="en-US" altLang="ja-JP" sz="2000" b="0" dirty="0" smtClean="0">
                  <a:sym typeface="Wingdings" panose="05000000000000000000" pitchFamily="2" charset="2"/>
                </a:endParaRPr>
              </a:p>
              <a:p>
                <a:pPr marL="0" indent="0">
                  <a:buNone/>
                </a:pPr>
                <a:r>
                  <a:rPr lang="en-US" altLang="ja-JP" sz="2000" b="0" dirty="0" smtClean="0"/>
                  <a:t>(</a:t>
                </a:r>
                <a:r>
                  <a:rPr lang="en-US" altLang="ja-JP" sz="2000" b="0" dirty="0" err="1" smtClean="0"/>
                  <a:t>i,j</a:t>
                </a:r>
                <a:r>
                  <a:rPr lang="en-US" altLang="ja-JP" sz="2000" b="0" dirty="0" smtClean="0"/>
                  <a:t>=1,2,…,c)</a:t>
                </a:r>
                <a:r>
                  <a:rPr lang="en-US" altLang="ja-JP" sz="2000" b="0" dirty="0" smtClean="0">
                    <a:sym typeface="Wingdings" panose="05000000000000000000" pitchFamily="2" charset="2"/>
                  </a:rPr>
                  <a:t></a:t>
                </a:r>
                <a:r>
                  <a:rPr lang="en-US" altLang="ja-JP" sz="2000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sz="20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ja-JP" sz="2000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US" altLang="ja-JP" sz="2000" b="0" i="1" smtClean="0">
                            <a:latin typeface="Cambria Math"/>
                          </a:rPr>
                          <m:t>𝑖𝑗</m:t>
                        </m:r>
                      </m:sub>
                    </m:sSub>
                    <m:r>
                      <a:rPr lang="en-US" altLang="ja-JP" sz="2000" b="0" i="1" smtClean="0">
                        <a:latin typeface="Cambria Math"/>
                      </a:rPr>
                      <m:t>=</m:t>
                    </m:r>
                    <m:r>
                      <a:rPr lang="en-US" altLang="ja-JP" sz="2000" b="0" i="1" smtClean="0">
                        <a:latin typeface="Cambria Math"/>
                      </a:rPr>
                      <m:t>𝑎</m:t>
                    </m:r>
                    <m:d>
                      <m:dPr>
                        <m:ctrlPr>
                          <a:rPr lang="en-US" altLang="ja-JP" sz="2000" b="0" i="1" smtClean="0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ja-JP" sz="200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altLang="ja-JP" sz="2000" b="0" i="1" smtClean="0">
                                <a:latin typeface="Cambria Math"/>
                              </a:rPr>
                              <m:t>𝑤</m:t>
                            </m:r>
                          </m:e>
                          <m:sub>
                            <m:r>
                              <a:rPr lang="en-US" altLang="ja-JP" sz="2000" b="0" i="1" smtClean="0"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  <m:r>
                          <a:rPr lang="en-US" altLang="ja-JP" sz="2000" b="0" i="1" smtClean="0">
                            <a:latin typeface="Cambria Math"/>
                          </a:rPr>
                          <m:t>,</m:t>
                        </m:r>
                        <m:sSub>
                          <m:sSubPr>
                            <m:ctrlPr>
                              <a:rPr lang="en-US" altLang="ja-JP" sz="200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altLang="ja-JP" sz="2000" b="0" i="1" smtClean="0">
                                <a:latin typeface="Cambria Math"/>
                              </a:rPr>
                              <m:t>𝑤</m:t>
                            </m:r>
                          </m:e>
                          <m:sub>
                            <m:r>
                              <a:rPr lang="en-US" altLang="ja-JP" sz="2000" b="0" i="1" smtClean="0">
                                <a:latin typeface="Cambria Math"/>
                              </a:rPr>
                              <m:t>𝑗</m:t>
                            </m:r>
                          </m:sub>
                        </m:sSub>
                      </m:e>
                    </m:d>
                  </m:oMath>
                </a14:m>
                <a:endParaRPr lang="en-US" altLang="ja-JP" sz="2000" b="0" i="1" dirty="0" smtClean="0">
                  <a:latin typeface="Cambria Math"/>
                </a:endParaRPr>
              </a:p>
              <a:p>
                <a:pPr marL="0" indent="0">
                  <a:buNone/>
                </a:pPr>
                <a:r>
                  <a:rPr lang="en-US" altLang="ja-JP" sz="2000" b="0" dirty="0" smtClean="0">
                    <a:sym typeface="Wingdings" panose="05000000000000000000" pitchFamily="2" charset="2"/>
                  </a:rPr>
                  <a:t>      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altLang="ja-JP" sz="2000" b="0" i="1" dirty="0" smtClean="0">
                            <a:latin typeface="Cambria Math"/>
                            <a:sym typeface="Wingdings" panose="05000000000000000000" pitchFamily="2" charset="2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altLang="ja-JP" sz="2000" b="0" i="1" dirty="0" smtClean="0">
                            <a:latin typeface="Cambria Math"/>
                            <a:sym typeface="Wingdings" panose="05000000000000000000" pitchFamily="2" charset="2"/>
                          </a:rPr>
                          <m:t>𝑗</m:t>
                        </m:r>
                        <m:r>
                          <a:rPr lang="en-US" altLang="ja-JP" sz="2000" b="0" i="1" dirty="0" smtClean="0">
                            <a:latin typeface="Cambria Math"/>
                            <a:sym typeface="Wingdings" panose="05000000000000000000" pitchFamily="2" charset="2"/>
                          </a:rPr>
                          <m:t>=1</m:t>
                        </m:r>
                      </m:sub>
                      <m:sup>
                        <m:r>
                          <a:rPr lang="en-US" altLang="ja-JP" sz="2000" b="0" i="1" dirty="0" smtClean="0">
                            <a:latin typeface="Cambria Math"/>
                            <a:sym typeface="Wingdings" panose="05000000000000000000" pitchFamily="2" charset="2"/>
                          </a:rPr>
                          <m:t>𝑐</m:t>
                        </m:r>
                      </m:sup>
                      <m:e>
                        <m:sSub>
                          <m:sSubPr>
                            <m:ctrlPr>
                              <a:rPr lang="en-US" altLang="ja-JP" sz="2000" b="0" i="1" dirty="0" smtClean="0">
                                <a:latin typeface="Cambria Math"/>
                                <a:sym typeface="Wingdings" panose="05000000000000000000" pitchFamily="2" charset="2"/>
                              </a:rPr>
                            </m:ctrlPr>
                          </m:sSubPr>
                          <m:e>
                            <m:r>
                              <a:rPr lang="en-US" altLang="ja-JP" sz="2000" b="0" i="1" dirty="0" smtClean="0">
                                <a:latin typeface="Cambria Math"/>
                                <a:sym typeface="Wingdings" panose="05000000000000000000" pitchFamily="2" charset="2"/>
                              </a:rPr>
                              <m:t>𝑎</m:t>
                            </m:r>
                          </m:e>
                          <m:sub>
                            <m:r>
                              <a:rPr lang="en-US" altLang="ja-JP" sz="2000" b="0" i="1" dirty="0" smtClean="0">
                                <a:latin typeface="Cambria Math"/>
                                <a:sym typeface="Wingdings" panose="05000000000000000000" pitchFamily="2" charset="2"/>
                              </a:rPr>
                              <m:t>𝑖𝑗</m:t>
                            </m:r>
                          </m:sub>
                        </m:sSub>
                        <m:r>
                          <a:rPr lang="en-US" altLang="ja-JP" sz="2000" b="0" i="1" dirty="0" smtClean="0">
                            <a:latin typeface="Cambria Math"/>
                            <a:sym typeface="Wingdings" panose="05000000000000000000" pitchFamily="2" charset="2"/>
                          </a:rPr>
                          <m:t>=1</m:t>
                        </m:r>
                      </m:e>
                    </m:nary>
                  </m:oMath>
                </a14:m>
                <a:r>
                  <a:rPr lang="en-US" altLang="ja-JP" sz="2000" b="0" dirty="0" smtClean="0"/>
                  <a:t>     (</a:t>
                </a:r>
                <a:r>
                  <a:rPr lang="en-US" altLang="ja-JP" sz="2000" b="0" dirty="0" err="1" smtClean="0"/>
                  <a:t>i</a:t>
                </a:r>
                <a:r>
                  <a:rPr lang="en-US" altLang="ja-JP" sz="2000" b="0" dirty="0" smtClean="0"/>
                  <a:t>=1,2,…,c)</a:t>
                </a:r>
              </a:p>
              <a:p>
                <a:pPr marL="0" indent="0">
                  <a:buNone/>
                </a:pPr>
                <a:r>
                  <a:rPr lang="en-US" altLang="ja-JP" sz="2000" dirty="0"/>
                  <a:t> </a:t>
                </a:r>
                <a:r>
                  <a:rPr lang="en-US" altLang="ja-JP" sz="2000" dirty="0" smtClean="0"/>
                  <a:t>     </a:t>
                </a:r>
                <a14:m>
                  <m:oMath xmlns:m="http://schemas.openxmlformats.org/officeDocument/2006/math">
                    <m:r>
                      <a:rPr lang="en-US" altLang="ja-JP" sz="2000" b="1" i="1" smtClean="0">
                        <a:latin typeface="Cambria Math"/>
                      </a:rPr>
                      <m:t>𝒃</m:t>
                    </m:r>
                    <m:d>
                      <m:dPr>
                        <m:ctrlPr>
                          <a:rPr lang="en-US" altLang="ja-JP" sz="2000" b="1" i="1" smtClean="0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ja-JP" sz="2000" b="1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altLang="ja-JP" sz="2000" b="1" i="1" smtClean="0">
                                <a:latin typeface="Cambria Math"/>
                              </a:rPr>
                              <m:t>𝒔</m:t>
                            </m:r>
                          </m:e>
                          <m:sub>
                            <m:r>
                              <a:rPr lang="en-US" altLang="ja-JP" sz="2000" b="1" i="1" smtClean="0">
                                <a:latin typeface="Cambria Math"/>
                              </a:rPr>
                              <m:t>𝒕</m:t>
                            </m:r>
                          </m:sub>
                        </m:sSub>
                        <m:r>
                          <a:rPr lang="en-US" altLang="ja-JP" sz="2000" b="1" i="1" smtClean="0">
                            <a:latin typeface="Cambria Math"/>
                          </a:rPr>
                          <m:t>,</m:t>
                        </m:r>
                        <m:sSub>
                          <m:sSubPr>
                            <m:ctrlPr>
                              <a:rPr lang="en-US" altLang="ja-JP" sz="2000" b="1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altLang="ja-JP" sz="2000" b="1" i="1" smtClean="0">
                                <a:latin typeface="Cambria Math"/>
                              </a:rPr>
                              <m:t>𝒙</m:t>
                            </m:r>
                          </m:e>
                          <m:sub>
                            <m:r>
                              <a:rPr lang="en-US" altLang="ja-JP" sz="2000" b="1" i="1" smtClean="0">
                                <a:latin typeface="Cambria Math"/>
                              </a:rPr>
                              <m:t>𝒕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altLang="ja-JP" sz="2000" b="1" dirty="0" smtClean="0">
                    <a:sym typeface="Wingdings" panose="05000000000000000000" pitchFamily="2" charset="2"/>
                  </a:rPr>
                  <a:t></a:t>
                </a:r>
                <a:r>
                  <a:rPr lang="en-US" altLang="ja-JP" sz="2000" dirty="0" smtClean="0">
                    <a:sym typeface="Wingdings" panose="05000000000000000000" pitchFamily="2" charset="2"/>
                  </a:rPr>
                  <a:t>t</a:t>
                </a:r>
                <a:r>
                  <a:rPr lang="ja-JP" altLang="en-US" sz="2000" dirty="0" smtClean="0">
                    <a:sym typeface="Wingdings" panose="05000000000000000000" pitchFamily="2" charset="2"/>
                  </a:rPr>
                  <a:t>回目にサイコロ</a:t>
                </a:r>
                <a:r>
                  <a:rPr lang="en-US" altLang="ja-JP" sz="2000" dirty="0" err="1" smtClean="0">
                    <a:sym typeface="Wingdings" panose="05000000000000000000" pitchFamily="2" charset="2"/>
                  </a:rPr>
                  <a:t>st</a:t>
                </a:r>
                <a:r>
                  <a:rPr lang="ja-JP" altLang="en-US" sz="2000" dirty="0" smtClean="0">
                    <a:sym typeface="Wingdings" panose="05000000000000000000" pitchFamily="2" charset="2"/>
                  </a:rPr>
                  <a:t>を投げて</a:t>
                </a:r>
                <a:r>
                  <a:rPr lang="en-US" altLang="ja-JP" sz="2000" dirty="0" err="1" smtClean="0">
                    <a:sym typeface="Wingdings" panose="05000000000000000000" pitchFamily="2" charset="2"/>
                  </a:rPr>
                  <a:t>xt</a:t>
                </a:r>
                <a:r>
                  <a:rPr lang="ja-JP" altLang="en-US" sz="2000" dirty="0" smtClean="0">
                    <a:sym typeface="Wingdings" panose="05000000000000000000" pitchFamily="2" charset="2"/>
                  </a:rPr>
                  <a:t>が観測される確率</a:t>
                </a:r>
                <a:endParaRPr lang="en-US" altLang="ja-JP" sz="2000" b="1" dirty="0" smtClean="0"/>
              </a:p>
              <a:p>
                <a14:m>
                  <m:oMath xmlns:m="http://schemas.openxmlformats.org/officeDocument/2006/math">
                    <m:r>
                      <a:rPr lang="en-US" altLang="ja-JP" sz="2000" b="0" i="1" smtClean="0">
                        <a:latin typeface="Cambria Math"/>
                      </a:rPr>
                      <m:t>𝑏</m:t>
                    </m:r>
                    <m:d>
                      <m:dPr>
                        <m:ctrlPr>
                          <a:rPr lang="en-US" altLang="ja-JP" sz="2000" b="0" i="1" smtClean="0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ja-JP" sz="200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altLang="ja-JP" sz="2000" b="0" i="1" smtClean="0">
                                <a:latin typeface="Cambria Math"/>
                              </a:rPr>
                              <m:t>𝑤</m:t>
                            </m:r>
                          </m:e>
                          <m:sub>
                            <m:r>
                              <a:rPr lang="en-US" altLang="ja-JP" sz="2000" b="0" i="1" smtClean="0">
                                <a:latin typeface="Cambria Math"/>
                              </a:rPr>
                              <m:t>𝑗</m:t>
                            </m:r>
                          </m:sub>
                        </m:sSub>
                        <m:r>
                          <a:rPr lang="en-US" altLang="ja-JP" sz="2000" b="0" i="1" smtClean="0">
                            <a:latin typeface="Cambria Math"/>
                          </a:rPr>
                          <m:t>,</m:t>
                        </m:r>
                        <m:sSub>
                          <m:sSubPr>
                            <m:ctrlPr>
                              <a:rPr lang="en-US" altLang="ja-JP" sz="200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altLang="ja-JP" sz="2000" b="0" i="1" smtClean="0">
                                <a:latin typeface="Cambria Math"/>
                              </a:rPr>
                              <m:t>𝑣</m:t>
                            </m:r>
                          </m:e>
                          <m:sub>
                            <m:r>
                              <a:rPr lang="en-US" altLang="ja-JP" sz="2000" b="0" i="1" smtClean="0">
                                <a:latin typeface="Cambria Math"/>
                              </a:rPr>
                              <m:t>𝑘</m:t>
                            </m:r>
                          </m:sub>
                        </m:sSub>
                      </m:e>
                    </m:d>
                    <m:r>
                      <a:rPr lang="en-US" altLang="ja-JP" sz="2000" b="0" i="1" smtClean="0">
                        <a:latin typeface="Cambria Math"/>
                      </a:rPr>
                      <m:t>=</m:t>
                    </m:r>
                    <m:r>
                      <a:rPr lang="en-US" altLang="ja-JP" sz="2000" b="0" i="1" smtClean="0">
                        <a:latin typeface="Cambria Math"/>
                      </a:rPr>
                      <m:t>𝑃</m:t>
                    </m:r>
                    <m:d>
                      <m:dPr>
                        <m:ctrlPr>
                          <a:rPr lang="en-US" altLang="ja-JP" sz="2000" b="0" i="1" smtClean="0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ja-JP" sz="200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altLang="ja-JP" sz="2000" b="0" i="1" smtClean="0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ja-JP" sz="2000" b="0" i="1" smtClean="0">
                                <a:latin typeface="Cambria Math"/>
                              </a:rPr>
                              <m:t>𝑡</m:t>
                            </m:r>
                          </m:sub>
                        </m:sSub>
                        <m:r>
                          <a:rPr lang="en-US" altLang="ja-JP" sz="2000" b="0" i="1" smtClean="0">
                            <a:latin typeface="Cambria Math"/>
                          </a:rPr>
                          <m:t>=</m:t>
                        </m:r>
                        <m:sSub>
                          <m:sSubPr>
                            <m:ctrlPr>
                              <a:rPr lang="en-US" altLang="ja-JP" sz="200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altLang="ja-JP" sz="2000" b="0" i="1" smtClean="0">
                                <a:latin typeface="Cambria Math"/>
                              </a:rPr>
                              <m:t>𝑣</m:t>
                            </m:r>
                          </m:e>
                          <m:sub>
                            <m:r>
                              <a:rPr lang="en-US" altLang="ja-JP" sz="2000" b="0" i="1" smtClean="0">
                                <a:latin typeface="Cambria Math"/>
                              </a:rPr>
                              <m:t>𝑘</m:t>
                            </m:r>
                          </m:sub>
                        </m:sSub>
                      </m:e>
                      <m:e>
                        <m:sSub>
                          <m:sSubPr>
                            <m:ctrlPr>
                              <a:rPr lang="en-US" altLang="ja-JP" sz="200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altLang="ja-JP" sz="2000" b="0" i="1" smtClean="0">
                                <a:latin typeface="Cambria Math"/>
                              </a:rPr>
                              <m:t>𝑠</m:t>
                            </m:r>
                          </m:e>
                          <m:sub>
                            <m:r>
                              <a:rPr lang="en-US" altLang="ja-JP" sz="2000" b="0" i="1" smtClean="0">
                                <a:latin typeface="Cambria Math"/>
                              </a:rPr>
                              <m:t>𝑡</m:t>
                            </m:r>
                          </m:sub>
                        </m:sSub>
                        <m:r>
                          <a:rPr lang="en-US" altLang="ja-JP" sz="2000" b="0" i="1" smtClean="0">
                            <a:latin typeface="Cambria Math"/>
                          </a:rPr>
                          <m:t>=</m:t>
                        </m:r>
                        <m:sSub>
                          <m:sSubPr>
                            <m:ctrlPr>
                              <a:rPr lang="en-US" altLang="ja-JP" sz="200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altLang="ja-JP" sz="2000" b="0" i="1" smtClean="0">
                                <a:latin typeface="Cambria Math"/>
                              </a:rPr>
                              <m:t>𝑤</m:t>
                            </m:r>
                          </m:e>
                          <m:sub>
                            <m:r>
                              <a:rPr lang="en-US" altLang="ja-JP" sz="2000" b="0" i="1" smtClean="0">
                                <a:latin typeface="Cambria Math"/>
                              </a:rPr>
                              <m:t>𝑗</m:t>
                            </m:r>
                          </m:sub>
                        </m:sSub>
                      </m:e>
                    </m:d>
                    <m:r>
                      <a:rPr lang="en-US" altLang="ja-JP" sz="2000" b="0" i="0" smtClean="0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US" altLang="ja-JP" sz="20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ja-JP" sz="2000" b="0" i="1" smtClean="0">
                            <a:latin typeface="Cambria Math"/>
                          </a:rPr>
                          <m:t>𝑏</m:t>
                        </m:r>
                      </m:e>
                      <m:sub>
                        <m:r>
                          <a:rPr lang="en-US" altLang="ja-JP" sz="2000" b="0" i="1" smtClean="0">
                            <a:latin typeface="Cambria Math"/>
                          </a:rPr>
                          <m:t>𝑗𝑘</m:t>
                        </m:r>
                      </m:sub>
                    </m:sSub>
                  </m:oMath>
                </a14:m>
                <a:r>
                  <a:rPr lang="en-US" altLang="ja-JP" sz="2000" b="0" dirty="0" smtClean="0"/>
                  <a:t>          (j=1,2,…,c)   (k=1,2,…,m)</a:t>
                </a:r>
              </a:p>
              <a:p>
                <a:pPr marL="0" indent="0">
                  <a:buNone/>
                </a:pPr>
                <a:r>
                  <a:rPr lang="en-US" altLang="ja-JP" sz="2000" dirty="0" smtClean="0">
                    <a:sym typeface="Wingdings" panose="05000000000000000000" pitchFamily="2" charset="2"/>
                  </a:rPr>
                  <a:t>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altLang="ja-JP" sz="2000" i="1" smtClean="0">
                            <a:latin typeface="Cambria Math"/>
                            <a:sym typeface="Wingdings" panose="05000000000000000000" pitchFamily="2" charset="2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altLang="ja-JP" sz="2000" b="0" i="1" smtClean="0">
                            <a:latin typeface="Cambria Math"/>
                            <a:sym typeface="Wingdings" panose="05000000000000000000" pitchFamily="2" charset="2"/>
                          </a:rPr>
                          <m:t>𝑘</m:t>
                        </m:r>
                        <m:r>
                          <a:rPr lang="en-US" altLang="ja-JP" sz="2000" b="0" i="1" smtClean="0">
                            <a:latin typeface="Cambria Math"/>
                            <a:sym typeface="Wingdings" panose="05000000000000000000" pitchFamily="2" charset="2"/>
                          </a:rPr>
                          <m:t>=1</m:t>
                        </m:r>
                      </m:sub>
                      <m:sup>
                        <m:r>
                          <a:rPr lang="en-US" altLang="ja-JP" sz="2000" b="0" i="1" smtClean="0">
                            <a:latin typeface="Cambria Math"/>
                            <a:sym typeface="Wingdings" panose="05000000000000000000" pitchFamily="2" charset="2"/>
                          </a:rPr>
                          <m:t>𝑚</m:t>
                        </m:r>
                      </m:sup>
                      <m:e>
                        <m:sSub>
                          <m:sSubPr>
                            <m:ctrlPr>
                              <a:rPr lang="en-US" altLang="ja-JP" sz="200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altLang="ja-JP" sz="2000" b="0" i="1" smtClean="0">
                                <a:latin typeface="Cambria Math"/>
                              </a:rPr>
                              <m:t>𝑏</m:t>
                            </m:r>
                          </m:e>
                          <m:sub>
                            <m:r>
                              <a:rPr lang="en-US" altLang="ja-JP" sz="2000" b="0" i="1" smtClean="0">
                                <a:latin typeface="Cambria Math"/>
                              </a:rPr>
                              <m:t>𝑗𝑘</m:t>
                            </m:r>
                          </m:sub>
                        </m:sSub>
                      </m:e>
                    </m:nary>
                    <m:r>
                      <a:rPr lang="en-US" altLang="ja-JP" sz="2000" b="0" i="1" smtClean="0">
                        <a:latin typeface="Cambria Math"/>
                        <a:sym typeface="Wingdings" panose="05000000000000000000" pitchFamily="2" charset="2"/>
                      </a:rPr>
                      <m:t>=1</m:t>
                    </m:r>
                  </m:oMath>
                </a14:m>
                <a:r>
                  <a:rPr lang="en-US" altLang="ja-JP" sz="2000" b="0" dirty="0" smtClean="0"/>
                  <a:t>     (j=1,2,…,c)</a:t>
                </a:r>
              </a:p>
              <a:p>
                <a:pPr marL="0" indent="0">
                  <a:buNone/>
                </a:pPr>
                <a:endParaRPr lang="en-US" altLang="ja-JP" sz="2000" dirty="0"/>
              </a:p>
              <a:p>
                <a:pPr marL="0" indent="0">
                  <a:buNone/>
                </a:pPr>
                <a:r>
                  <a:rPr lang="en-US" altLang="ja-JP" sz="2000" dirty="0"/>
                  <a:t> </a:t>
                </a:r>
                <a:r>
                  <a:rPr lang="en-US" altLang="ja-JP" sz="2000" dirty="0" smtClean="0"/>
                  <a:t>                          </a:t>
                </a:r>
                <a:r>
                  <a:rPr lang="ja-JP" altLang="en-US" sz="2000" dirty="0" smtClean="0"/>
                  <a:t>マルコフモデル</a:t>
                </a:r>
                <a:endParaRPr lang="en-US" altLang="ja-JP" sz="2000" b="0" dirty="0" smtClean="0"/>
              </a:p>
              <a:p>
                <a:pPr marL="0" indent="0">
                  <a:buNone/>
                </a:pPr>
                <a:endParaRPr lang="en-US" altLang="ja-JP" b="0" dirty="0" smtClean="0"/>
              </a:p>
              <a:p>
                <a:endParaRPr lang="en-US" altLang="ja-JP" b="0" dirty="0" smtClean="0"/>
              </a:p>
            </p:txBody>
          </p:sp>
        </mc:Choice>
        <mc:Fallback xmlns="">
          <p:sp>
            <p:nvSpPr>
              <p:cNvPr id="3" name="コンテンツ プレースホルダー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95536" y="1628800"/>
                <a:ext cx="8229600" cy="4525963"/>
              </a:xfrm>
              <a:blipFill rotWithShape="1">
                <a:blip r:embed="rId2"/>
                <a:stretch>
                  <a:fillRect l="-1556" t="-1077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下矢印 3"/>
          <p:cNvSpPr/>
          <p:nvPr/>
        </p:nvSpPr>
        <p:spPr>
          <a:xfrm>
            <a:off x="2627784" y="5214490"/>
            <a:ext cx="288032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5012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7.1 </a:t>
            </a:r>
            <a:r>
              <a:rPr lang="ja-JP" altLang="en-US" dirty="0"/>
              <a:t>マルコフ性とマルコフモデル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en-US" altLang="ja-JP" dirty="0" smtClean="0"/>
          </a:p>
          <a:p>
            <a:endParaRPr kumimoji="1" lang="ja-JP" altLang="en-US" dirty="0"/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1990" y="1628800"/>
            <a:ext cx="6152986" cy="2736304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テキスト ボックス 4"/>
              <p:cNvSpPr txBox="1"/>
              <p:nvPr/>
            </p:nvSpPr>
            <p:spPr>
              <a:xfrm>
                <a:off x="2123728" y="4701654"/>
                <a:ext cx="3528392" cy="11876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kumimoji="1" lang="en-US" altLang="ja-JP" b="0" i="1" smtClean="0">
                        <a:latin typeface="Cambria Math"/>
                      </a:rPr>
                      <m:t>𝑃</m:t>
                    </m:r>
                    <m:d>
                      <m:dPr>
                        <m:ctrlPr>
                          <a:rPr kumimoji="1" lang="en-US" altLang="ja-JP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kumimoji="1" lang="en-US" altLang="ja-JP" b="0" i="1" smtClean="0">
                            <a:latin typeface="Cambria Math"/>
                          </a:rPr>
                          <m:t>𝑥</m:t>
                        </m:r>
                      </m:e>
                      <m:e>
                        <m:r>
                          <a:rPr kumimoji="1" lang="en-US" altLang="ja-JP" b="0" i="1" smtClean="0">
                            <a:latin typeface="Cambria Math"/>
                          </a:rPr>
                          <m:t>𝑠</m:t>
                        </m:r>
                      </m:e>
                    </m:d>
                    <m:r>
                      <a:rPr kumimoji="1" lang="en-US" altLang="ja-JP" b="0" i="1" smtClean="0">
                        <a:latin typeface="Cambria Math"/>
                      </a:rPr>
                      <m:t>=</m:t>
                    </m:r>
                    <m:r>
                      <a:rPr kumimoji="1" lang="en-US" altLang="ja-JP" b="0" i="1" smtClean="0">
                        <a:latin typeface="Cambria Math"/>
                      </a:rPr>
                      <m:t>𝑃</m:t>
                    </m:r>
                    <m:d>
                      <m:dPr>
                        <m:ctrlPr>
                          <a:rPr kumimoji="1" lang="en-US" altLang="ja-JP" b="0" i="1" smtClean="0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ja-JP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altLang="ja-JP" i="1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ja-JP" i="1">
                                <a:latin typeface="Cambria Math"/>
                              </a:rPr>
                              <m:t>1</m:t>
                            </m:r>
                          </m:sub>
                        </m:sSub>
                        <m:sSub>
                          <m:sSubPr>
                            <m:ctrlPr>
                              <a:rPr lang="en-US" altLang="ja-JP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altLang="ja-JP" i="1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ja-JP" b="0" i="1" smtClean="0">
                                <a:latin typeface="Cambria Math"/>
                              </a:rPr>
                              <m:t>2</m:t>
                            </m:r>
                          </m:sub>
                        </m:sSub>
                        <m:r>
                          <a:rPr lang="en-US" altLang="ja-JP" b="0" i="1" smtClean="0">
                            <a:latin typeface="Cambria Math"/>
                          </a:rPr>
                          <m:t>…</m:t>
                        </m:r>
                        <m:sSub>
                          <m:sSubPr>
                            <m:ctrlPr>
                              <a:rPr lang="en-US" altLang="ja-JP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altLang="ja-JP" i="1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ja-JP" b="0" i="1" smtClean="0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</m:e>
                      <m:e>
                        <m:sSub>
                          <m:sSubPr>
                            <m:ctrlPr>
                              <a:rPr lang="en-US" altLang="ja-JP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altLang="ja-JP" b="0" i="1" smtClean="0">
                                <a:latin typeface="Cambria Math"/>
                              </a:rPr>
                              <m:t>𝑠</m:t>
                            </m:r>
                          </m:e>
                          <m:sub>
                            <m:r>
                              <a:rPr lang="en-US" altLang="ja-JP" i="1">
                                <a:latin typeface="Cambria Math"/>
                              </a:rPr>
                              <m:t>1</m:t>
                            </m:r>
                          </m:sub>
                        </m:sSub>
                        <m:sSub>
                          <m:sSubPr>
                            <m:ctrlPr>
                              <a:rPr lang="en-US" altLang="ja-JP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altLang="ja-JP" b="0" i="1" smtClean="0">
                                <a:latin typeface="Cambria Math"/>
                              </a:rPr>
                              <m:t>𝑠</m:t>
                            </m:r>
                          </m:e>
                          <m:sub>
                            <m:r>
                              <a:rPr lang="en-US" altLang="ja-JP" b="0" i="1" smtClean="0">
                                <a:latin typeface="Cambria Math"/>
                              </a:rPr>
                              <m:t>2</m:t>
                            </m:r>
                          </m:sub>
                        </m:sSub>
                        <m:r>
                          <a:rPr lang="en-US" altLang="ja-JP" b="0" i="1" smtClean="0">
                            <a:latin typeface="Cambria Math"/>
                          </a:rPr>
                          <m:t>…</m:t>
                        </m:r>
                        <m:sSub>
                          <m:sSubPr>
                            <m:ctrlPr>
                              <a:rPr lang="en-US" altLang="ja-JP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altLang="ja-JP" b="0" i="1" smtClean="0">
                                <a:latin typeface="Cambria Math"/>
                              </a:rPr>
                              <m:t>𝑠</m:t>
                            </m:r>
                          </m:e>
                          <m:sub>
                            <m:r>
                              <a:rPr lang="en-US" altLang="ja-JP" b="0" i="1" smtClean="0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</m:e>
                    </m:d>
                    <m:r>
                      <a:rPr kumimoji="1" lang="en-US" altLang="ja-JP" b="0" i="1" smtClean="0">
                        <a:latin typeface="Cambria Math"/>
                      </a:rPr>
                      <m:t>=</m:t>
                    </m:r>
                    <m:r>
                      <a:rPr kumimoji="1" lang="en-US" altLang="ja-JP" b="0" i="1" smtClean="0">
                        <a:latin typeface="Cambria Math"/>
                      </a:rPr>
                      <m:t>𝑃</m:t>
                    </m:r>
                    <m:d>
                      <m:dPr>
                        <m:ctrlPr>
                          <a:rPr kumimoji="1" lang="en-US" altLang="ja-JP" b="0" i="1" smtClean="0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ja-JP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altLang="ja-JP" i="1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ja-JP" i="1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e>
                      <m:e>
                        <m:sSub>
                          <m:sSubPr>
                            <m:ctrlPr>
                              <a:rPr lang="en-US" altLang="ja-JP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altLang="ja-JP" b="0" i="1" smtClean="0">
                                <a:latin typeface="Cambria Math"/>
                              </a:rPr>
                              <m:t>𝑠</m:t>
                            </m:r>
                          </m:e>
                          <m:sub>
                            <m:r>
                              <a:rPr lang="en-US" altLang="ja-JP" i="1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kumimoji="1" lang="en-US" altLang="ja-JP" b="0" i="1" smtClean="0">
                        <a:latin typeface="Cambria Math"/>
                      </a:rPr>
                      <m:t>𝑃</m:t>
                    </m:r>
                    <m:d>
                      <m:dPr>
                        <m:ctrlPr>
                          <a:rPr kumimoji="1" lang="en-US" altLang="ja-JP" b="0" i="1" smtClean="0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ja-JP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altLang="ja-JP" i="1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ja-JP" b="0" i="1" smtClean="0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e>
                      <m:e>
                        <m:sSub>
                          <m:sSubPr>
                            <m:ctrlPr>
                              <a:rPr lang="en-US" altLang="ja-JP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altLang="ja-JP" b="0" i="1" smtClean="0">
                                <a:latin typeface="Cambria Math"/>
                              </a:rPr>
                              <m:t>𝑠</m:t>
                            </m:r>
                          </m:e>
                          <m:sub>
                            <m:r>
                              <a:rPr lang="en-US" altLang="ja-JP" b="0" i="1" smtClean="0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e>
                    </m:d>
                    <m:r>
                      <a:rPr kumimoji="1" lang="en-US" altLang="ja-JP" b="0" i="1" smtClean="0">
                        <a:latin typeface="Cambria Math"/>
                      </a:rPr>
                      <m:t>…</m:t>
                    </m:r>
                    <m:r>
                      <a:rPr kumimoji="1" lang="en-US" altLang="ja-JP" b="0" i="1" smtClean="0">
                        <a:latin typeface="Cambria Math"/>
                      </a:rPr>
                      <m:t>𝑃</m:t>
                    </m:r>
                    <m:d>
                      <m:dPr>
                        <m:ctrlPr>
                          <a:rPr kumimoji="1" lang="en-US" altLang="ja-JP" b="0" i="1" smtClean="0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ja-JP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altLang="ja-JP" i="1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ja-JP" b="0" i="1" smtClean="0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</m:e>
                      <m:e>
                        <m:sSub>
                          <m:sSubPr>
                            <m:ctrlPr>
                              <a:rPr lang="en-US" altLang="ja-JP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altLang="ja-JP" b="0" i="1" smtClean="0">
                                <a:latin typeface="Cambria Math"/>
                              </a:rPr>
                              <m:t>𝑠</m:t>
                            </m:r>
                          </m:e>
                          <m:sub>
                            <m:r>
                              <a:rPr lang="en-US" altLang="ja-JP" b="0" i="1" smtClean="0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</m:e>
                    </m:d>
                  </m:oMath>
                </a14:m>
                <a:r>
                  <a:rPr kumimoji="1" lang="ja-JP" altLang="en-US" dirty="0" smtClean="0"/>
                  <a:t>       </a:t>
                </a:r>
                <a:r>
                  <a:rPr kumimoji="1" lang="en-US" altLang="ja-JP" dirty="0" smtClean="0">
                    <a:sym typeface="Wingdings" panose="05000000000000000000" pitchFamily="2" charset="2"/>
                  </a:rPr>
                  <a:t></a:t>
                </a:r>
                <a:r>
                  <a:rPr kumimoji="1" lang="ja-JP" altLang="en-US" dirty="0" smtClean="0">
                    <a:sym typeface="Wingdings" panose="05000000000000000000" pitchFamily="2" charset="2"/>
                  </a:rPr>
                  <a:t>独立性が成り立つ</a:t>
                </a:r>
                <a:endParaRPr kumimoji="1" lang="en-US" altLang="ja-JP" dirty="0" smtClean="0">
                  <a:sym typeface="Wingdings" panose="05000000000000000000" pitchFamily="2" charset="2"/>
                </a:endParaRPr>
              </a:p>
            </p:txBody>
          </p:sp>
        </mc:Choice>
        <mc:Fallback xmlns="">
          <p:sp>
            <p:nvSpPr>
              <p:cNvPr id="5" name="テキスト ボックス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23728" y="4701654"/>
                <a:ext cx="3528392" cy="1187633"/>
              </a:xfrm>
              <a:prstGeom prst="rect">
                <a:avLst/>
              </a:prstGeom>
              <a:blipFill rotWithShape="1">
                <a:blip r:embed="rId3"/>
                <a:stretch>
                  <a:fillRect l="-1382" b="-7179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17375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7.1 </a:t>
            </a:r>
            <a:r>
              <a:rPr lang="ja-JP" altLang="en-US" dirty="0" smtClean="0"/>
              <a:t>マルコフ性とマルコフモデル</a:t>
            </a:r>
            <a:endParaRPr kumimoji="1" lang="ja-JP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ja-JP" sz="20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kumimoji="1" lang="en-US" altLang="ja-JP" sz="2000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kumimoji="1" lang="en-US" altLang="ja-JP" sz="2000" b="0" i="1" smtClean="0">
                            <a:latin typeface="Cambria Math"/>
                          </a:rPr>
                          <m:t>𝑖𝑗</m:t>
                        </m:r>
                      </m:sub>
                    </m:sSub>
                    <m:r>
                      <a:rPr lang="ja-JP" altLang="en-US" sz="2000" i="1">
                        <a:latin typeface="Cambria Math"/>
                      </a:rPr>
                      <m:t>及び</m:t>
                    </m:r>
                    <m:sSub>
                      <m:sSubPr>
                        <m:ctrlPr>
                          <a:rPr lang="en-US" altLang="ja-JP" sz="20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ja-JP" sz="2000" b="0" i="1" smtClean="0">
                            <a:latin typeface="Cambria Math"/>
                          </a:rPr>
                          <m:t>𝑏</m:t>
                        </m:r>
                      </m:e>
                      <m:sub>
                        <m:r>
                          <a:rPr lang="en-US" altLang="ja-JP" sz="2000" b="0" i="1" smtClean="0">
                            <a:latin typeface="Cambria Math"/>
                          </a:rPr>
                          <m:t>𝑗𝑘</m:t>
                        </m:r>
                      </m:sub>
                    </m:sSub>
                  </m:oMath>
                </a14:m>
                <a:r>
                  <a:rPr kumimoji="1" lang="ja-JP" altLang="en-US" sz="2000" dirty="0" smtClean="0"/>
                  <a:t>は、それぞれ行列</a:t>
                </a:r>
                <a:r>
                  <a:rPr kumimoji="1" lang="en-US" altLang="ja-JP" sz="2000" dirty="0" smtClean="0"/>
                  <a:t>A,B</a:t>
                </a:r>
                <a:r>
                  <a:rPr kumimoji="1" lang="ja-JP" altLang="en-US" sz="2000" dirty="0" smtClean="0"/>
                  <a:t>として表記できる</a:t>
                </a:r>
                <a:r>
                  <a:rPr kumimoji="1" lang="en-US" altLang="ja-JP" sz="2000" dirty="0" smtClean="0"/>
                  <a:t>.</a:t>
                </a:r>
                <a:r>
                  <a:rPr lang="ja-JP" altLang="en-US" sz="2000" dirty="0" smtClean="0"/>
                  <a:t>以下３種</a:t>
                </a:r>
                <a:r>
                  <a:rPr lang="en-US" altLang="ja-JP" sz="2000" dirty="0" smtClean="0"/>
                  <a:t>(c=3)</a:t>
                </a:r>
                <a:r>
                  <a:rPr lang="ja-JP" altLang="en-US" sz="2000" dirty="0" smtClean="0"/>
                  <a:t>のサイコロ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sz="20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ja-JP" sz="2000" b="0" i="1" smtClean="0">
                            <a:latin typeface="Cambria Math"/>
                          </a:rPr>
                          <m:t>𝑤</m:t>
                        </m:r>
                      </m:e>
                      <m:sub>
                        <m:r>
                          <a:rPr lang="en-US" altLang="ja-JP" sz="2000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altLang="ja-JP" sz="2000" b="0" i="1" smtClean="0">
                        <a:latin typeface="Cambria Math"/>
                      </a:rPr>
                      <m:t>,</m:t>
                    </m:r>
                    <m:sSub>
                      <m:sSubPr>
                        <m:ctrlPr>
                          <a:rPr lang="en-US" altLang="ja-JP" sz="20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ja-JP" sz="2000" b="0" i="1" smtClean="0">
                            <a:latin typeface="Cambria Math"/>
                          </a:rPr>
                          <m:t>𝑤</m:t>
                        </m:r>
                      </m:e>
                      <m:sub>
                        <m:r>
                          <a:rPr lang="en-US" altLang="ja-JP" sz="2000" b="0" i="1" smtClean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altLang="ja-JP" sz="2000" b="0" i="1" smtClean="0">
                        <a:latin typeface="Cambria Math"/>
                      </a:rPr>
                      <m:t>,</m:t>
                    </m:r>
                    <m:sSub>
                      <m:sSubPr>
                        <m:ctrlPr>
                          <a:rPr lang="en-US" altLang="ja-JP" sz="20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ja-JP" sz="2000" b="0" i="1" smtClean="0">
                            <a:latin typeface="Cambria Math"/>
                          </a:rPr>
                          <m:t>𝑤</m:t>
                        </m:r>
                      </m:e>
                      <m:sub>
                        <m:r>
                          <a:rPr lang="en-US" altLang="ja-JP" sz="2000" b="0" i="1" smtClean="0">
                            <a:latin typeface="Cambria Math"/>
                          </a:rPr>
                          <m:t>3</m:t>
                        </m:r>
                      </m:sub>
                    </m:sSub>
                  </m:oMath>
                </a14:m>
                <a:r>
                  <a:rPr lang="ja-JP" altLang="en-US" sz="2000" dirty="0" smtClean="0"/>
                  <a:t>を投げて出た目を観測する場合を例にとって説明する。ここではサイコロの目として奇数</a:t>
                </a:r>
                <a:r>
                  <a:rPr lang="en-US" altLang="ja-JP" sz="2000" dirty="0" smtClean="0"/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sz="20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ja-JP" sz="2000" b="0" i="1" smtClean="0">
                            <a:latin typeface="Cambria Math"/>
                          </a:rPr>
                          <m:t>𝑣</m:t>
                        </m:r>
                      </m:e>
                      <m:sub>
                        <m:r>
                          <a:rPr lang="en-US" altLang="ja-JP" sz="2000" b="0" i="1" smtClean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altLang="ja-JP" sz="2000" dirty="0" smtClean="0"/>
                  <a:t>)</a:t>
                </a:r>
                <a:r>
                  <a:rPr lang="ja-JP" altLang="en-US" sz="2000" dirty="0" smtClean="0"/>
                  <a:t>と偶数</a:t>
                </a:r>
                <a:r>
                  <a:rPr lang="en-US" altLang="ja-JP" sz="2000" dirty="0" smtClean="0"/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sz="20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ja-JP" sz="2000" b="0" i="1" smtClean="0">
                            <a:latin typeface="Cambria Math"/>
                          </a:rPr>
                          <m:t>𝑣</m:t>
                        </m:r>
                      </m:e>
                      <m:sub>
                        <m:r>
                          <a:rPr lang="en-US" altLang="ja-JP" sz="2000" b="0" i="1" smtClean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altLang="ja-JP" sz="2000" dirty="0" smtClean="0"/>
                  <a:t>)</a:t>
                </a:r>
                <a:r>
                  <a:rPr lang="ja-JP" altLang="en-US" sz="2000" dirty="0" smtClean="0"/>
                  <a:t>の</a:t>
                </a:r>
                <a:r>
                  <a:rPr lang="en-US" altLang="ja-JP" sz="2000" dirty="0" smtClean="0"/>
                  <a:t>2</a:t>
                </a:r>
                <a:r>
                  <a:rPr lang="ja-JP" altLang="en-US" sz="2000" dirty="0" smtClean="0"/>
                  <a:t>種</a:t>
                </a:r>
                <a:r>
                  <a:rPr lang="en-US" altLang="ja-JP" sz="2000" dirty="0" smtClean="0"/>
                  <a:t>(m=2)</a:t>
                </a:r>
                <a:r>
                  <a:rPr lang="ja-JP" altLang="en-US" sz="2000" dirty="0" smtClean="0"/>
                  <a:t>を考える。</a:t>
                </a:r>
                <a:endParaRPr lang="en-US" altLang="ja-JP" sz="2000" dirty="0" smtClean="0"/>
              </a:p>
              <a:p>
                <a:r>
                  <a:rPr lang="en-US" altLang="ja-JP" sz="2000" dirty="0" smtClean="0"/>
                  <a:t>A=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altLang="ja-JP" sz="2000" i="1" smtClean="0">
                            <a:latin typeface="Cambria Math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altLang="ja-JP" sz="2000" i="1" smtClean="0">
                                <a:latin typeface="Cambria Math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altLang="ja-JP" sz="2000" b="0" i="1" smtClean="0">
                                  <a:latin typeface="Cambria Math"/>
                                </a:rPr>
                                <m:t>0</m:t>
                              </m:r>
                              <m:r>
                                <a:rPr lang="en-US" altLang="ja-JP" sz="2000" b="0" i="1" smtClean="0">
                                  <a:latin typeface="Cambria Math"/>
                                </a:rPr>
                                <m:t>.1</m:t>
                              </m:r>
                            </m:e>
                            <m:e>
                              <m:r>
                                <a:rPr lang="en-US" altLang="ja-JP" sz="2000" b="0" i="1" smtClean="0">
                                  <a:latin typeface="Cambria Math"/>
                                </a:rPr>
                                <m:t>0.4</m:t>
                              </m:r>
                            </m:e>
                            <m:e>
                              <m:r>
                                <a:rPr lang="en-US" altLang="ja-JP" sz="2000" b="0" i="1" smtClean="0">
                                  <a:latin typeface="Cambria Math"/>
                                </a:rPr>
                                <m:t>0.5</m:t>
                              </m:r>
                            </m:e>
                          </m:mr>
                          <m:mr>
                            <m:e>
                              <m:r>
                                <a:rPr lang="en-US" altLang="ja-JP" sz="2000" b="0" i="1" smtClean="0">
                                  <a:latin typeface="Cambria Math"/>
                                </a:rPr>
                                <m:t>0.2</m:t>
                              </m:r>
                            </m:e>
                            <m:e>
                              <m:r>
                                <a:rPr lang="en-US" altLang="ja-JP" sz="2000" b="0" i="1" smtClean="0">
                                  <a:latin typeface="Cambria Math"/>
                                </a:rPr>
                                <m:t>0.1</m:t>
                              </m:r>
                            </m:e>
                            <m:e>
                              <m:r>
                                <a:rPr lang="en-US" altLang="ja-JP" sz="2000" b="0" i="1" smtClean="0">
                                  <a:latin typeface="Cambria Math"/>
                                </a:rPr>
                                <m:t>0.7</m:t>
                              </m:r>
                            </m:e>
                          </m:mr>
                          <m:mr>
                            <m:e>
                              <m:r>
                                <a:rPr lang="en-US" altLang="ja-JP" sz="2000" b="0" i="1" smtClean="0">
                                  <a:latin typeface="Cambria Math"/>
                                </a:rPr>
                                <m:t>0.3</m:t>
                              </m:r>
                            </m:e>
                            <m:e>
                              <m:r>
                                <a:rPr lang="en-US" altLang="ja-JP" sz="2000" b="0" i="1" smtClean="0">
                                  <a:latin typeface="Cambria Math"/>
                                </a:rPr>
                                <m:t>0.1</m:t>
                              </m:r>
                            </m:e>
                            <m:e>
                              <m:r>
                                <a:rPr lang="en-US" altLang="ja-JP" sz="2000" b="0" i="1" smtClean="0">
                                  <a:latin typeface="Cambria Math"/>
                                </a:rPr>
                                <m:t>0.6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altLang="ja-JP" sz="2000" dirty="0" smtClean="0"/>
                  <a:t>  B=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altLang="ja-JP" sz="2000" i="1" smtClean="0">
                            <a:latin typeface="Cambria Math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altLang="ja-JP" sz="2000" i="1" smtClean="0">
                                <a:latin typeface="Cambria Math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altLang="ja-JP" sz="2000" b="0" i="1" smtClean="0">
                                  <a:latin typeface="Cambria Math"/>
                                </a:rPr>
                                <m:t>0</m:t>
                              </m:r>
                              <m:r>
                                <a:rPr lang="en-US" altLang="ja-JP" sz="2000" b="0" i="1" smtClean="0">
                                  <a:latin typeface="Cambria Math"/>
                                </a:rPr>
                                <m:t>.8</m:t>
                              </m:r>
                            </m:e>
                            <m:e>
                              <m:r>
                                <a:rPr lang="en-US" altLang="ja-JP" sz="2000" b="0" i="1" smtClean="0">
                                  <a:latin typeface="Cambria Math"/>
                                </a:rPr>
                                <m:t>0.2</m:t>
                              </m:r>
                            </m:e>
                          </m:mr>
                          <m:mr>
                            <m:e>
                              <m:r>
                                <a:rPr lang="en-US" altLang="ja-JP" sz="2000" b="0" i="1" smtClean="0">
                                  <a:latin typeface="Cambria Math"/>
                                </a:rPr>
                                <m:t>0.6</m:t>
                              </m:r>
                            </m:e>
                            <m:e>
                              <m:r>
                                <a:rPr lang="en-US" altLang="ja-JP" sz="2000" b="0" i="1" smtClean="0">
                                  <a:latin typeface="Cambria Math"/>
                                </a:rPr>
                                <m:t>0.4</m:t>
                              </m:r>
                            </m:e>
                          </m:mr>
                          <m:mr>
                            <m:e>
                              <m:r>
                                <a:rPr lang="en-US" altLang="ja-JP" sz="2000" b="0" i="1" smtClean="0">
                                  <a:latin typeface="Cambria Math"/>
                                </a:rPr>
                                <m:t>0.3</m:t>
                              </m:r>
                            </m:e>
                            <m:e>
                              <m:r>
                                <a:rPr lang="en-US" altLang="ja-JP" sz="2000" b="0" i="1" smtClean="0">
                                  <a:latin typeface="Cambria Math"/>
                                </a:rPr>
                                <m:t>0.7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altLang="ja-JP" sz="2000" dirty="0" smtClean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sz="20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ja-JP" sz="2000" i="1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US" altLang="ja-JP" sz="2000" i="1">
                            <a:latin typeface="Cambria Math"/>
                          </a:rPr>
                          <m:t>𝑖𝑗</m:t>
                        </m:r>
                      </m:sub>
                    </m:sSub>
                  </m:oMath>
                </a14:m>
                <a:r>
                  <a:rPr lang="ja-JP" altLang="en-US" sz="2000" dirty="0" smtClean="0"/>
                  <a:t>を反映した状態遷移系列が得られ</a:t>
                </a:r>
                <a:endParaRPr lang="en-US" altLang="ja-JP" sz="2000" dirty="0" smtClean="0"/>
              </a:p>
              <a:p>
                <a:pPr marL="0" indent="0">
                  <a:buNone/>
                </a:pPr>
                <a:r>
                  <a:rPr lang="ja-JP" altLang="en-US" sz="2000" dirty="0" smtClean="0"/>
                  <a:t>る。</a:t>
                </a:r>
                <a:endParaRPr lang="en-US" altLang="ja-JP" sz="2000" dirty="0" smtClean="0"/>
              </a:p>
              <a:p>
                <a:endParaRPr lang="en-US" altLang="ja-JP" sz="2000" dirty="0" smtClean="0"/>
              </a:p>
            </p:txBody>
          </p:sp>
        </mc:Choice>
        <mc:Fallback xmlns="">
          <p:sp>
            <p:nvSpPr>
              <p:cNvPr id="3" name="コンテンツ プレースホルダー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741" t="-943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図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2852936"/>
            <a:ext cx="3384376" cy="2635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1918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en-US" altLang="ja-JP" dirty="0" smtClean="0"/>
              <a:t>7.2 </a:t>
            </a:r>
            <a:r>
              <a:rPr kumimoji="1" lang="ja-JP" altLang="en-US" dirty="0" smtClean="0"/>
              <a:t>マルコフモデルのパラメータ推定</a:t>
            </a:r>
            <a:endParaRPr kumimoji="1" lang="ja-JP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62500" lnSpcReduction="20000"/>
              </a:bodyPr>
              <a:lstStyle/>
              <a:p>
                <a:r>
                  <a:rPr kumimoji="1" lang="ja-JP" altLang="en-US" dirty="0" smtClean="0"/>
                  <a:t>例題</a:t>
                </a:r>
                <a:r>
                  <a:rPr kumimoji="1" lang="en-US" altLang="ja-JP" dirty="0" smtClean="0"/>
                  <a:t>7.1 </a:t>
                </a:r>
                <a:r>
                  <a:rPr kumimoji="1" lang="ja-JP" altLang="en-US" dirty="0" smtClean="0"/>
                  <a:t>箱の中に</a:t>
                </a:r>
                <a:r>
                  <a:rPr kumimoji="1" lang="en-US" altLang="ja-JP" dirty="0" smtClean="0"/>
                  <a:t>c</a:t>
                </a:r>
                <a:r>
                  <a:rPr kumimoji="1" lang="ja-JP" altLang="en-US" dirty="0" smtClean="0"/>
                  <a:t>種のサイコロ</a:t>
                </a:r>
                <a:r>
                  <a:rPr lang="en-US" altLang="ja-JP" dirty="0" smtClean="0"/>
                  <a:t>w1,w2,…</a:t>
                </a:r>
                <a:r>
                  <a:rPr lang="en-US" altLang="ja-JP" dirty="0" err="1" smtClean="0"/>
                  <a:t>wc</a:t>
                </a:r>
                <a:r>
                  <a:rPr lang="ja-JP" altLang="en-US" dirty="0" smtClean="0"/>
                  <a:t>があり、その何れかを取り出し、サイコロの種類を確認した上でそのサイコロを投げ、出た目を観測した後、サイコロを元の箱に戻すと言う操作をｎ回繰り返す、ここで</a:t>
                </a:r>
                <a:endParaRPr lang="en-US" altLang="ja-JP" dirty="0" smtClean="0"/>
              </a:p>
              <a:p>
                <a:pPr marL="0" indent="0">
                  <a:buNone/>
                </a:pPr>
                <a:r>
                  <a:rPr kumimoji="1" lang="en-US" altLang="ja-JP" dirty="0"/>
                  <a:t> </a:t>
                </a:r>
                <a:r>
                  <a:rPr kumimoji="1" lang="ja-JP" altLang="en-US" dirty="0" smtClean="0"/>
                  <a:t>１ 最初にサイコロ</a:t>
                </a:r>
                <a:r>
                  <a:rPr kumimoji="1" lang="en-US" altLang="ja-JP" dirty="0" err="1" smtClean="0"/>
                  <a:t>wi</a:t>
                </a:r>
                <a:r>
                  <a:rPr kumimoji="1" lang="ja-JP" altLang="en-US" dirty="0" smtClean="0"/>
                  <a:t>を取り出す確率は</a:t>
                </a:r>
                <a14:m>
                  <m:oMath xmlns:m="http://schemas.openxmlformats.org/officeDocument/2006/math">
                    <m:r>
                      <a:rPr kumimoji="1" lang="ja-JP" altLang="en-US" i="1" smtClean="0">
                        <a:latin typeface="Cambria Math"/>
                      </a:rPr>
                      <m:t>𝜌</m:t>
                    </m:r>
                    <m:r>
                      <a:rPr kumimoji="1" lang="en-US" altLang="ja-JP" b="0" i="1" smtClean="0">
                        <a:latin typeface="Cambria Math"/>
                      </a:rPr>
                      <m:t>𝑖</m:t>
                    </m:r>
                  </m:oMath>
                </a14:m>
                <a:r>
                  <a:rPr kumimoji="1" lang="ja-JP" altLang="en-US" b="0" dirty="0" smtClean="0"/>
                  <a:t>である</a:t>
                </a:r>
                <a:endParaRPr kumimoji="1" lang="en-US" altLang="ja-JP" b="0" dirty="0" smtClean="0"/>
              </a:p>
              <a:p>
                <a:pPr marL="0" indent="0">
                  <a:buNone/>
                </a:pPr>
                <a:r>
                  <a:rPr kumimoji="1" lang="en-US" altLang="ja-JP" b="0" dirty="0" smtClean="0"/>
                  <a:t> </a:t>
                </a:r>
                <a:r>
                  <a:rPr kumimoji="1" lang="ja-JP" altLang="en-US" b="0" dirty="0" smtClean="0"/>
                  <a:t>２ サイコロ</a:t>
                </a:r>
                <a:r>
                  <a:rPr kumimoji="1" lang="en-US" altLang="ja-JP" b="0" dirty="0" err="1" smtClean="0"/>
                  <a:t>wi</a:t>
                </a:r>
                <a:r>
                  <a:rPr kumimoji="1" lang="ja-JP" altLang="en-US" b="0" dirty="0" smtClean="0"/>
                  <a:t>を取り出した後にサイコロ</a:t>
                </a:r>
                <a:r>
                  <a:rPr kumimoji="1" lang="en-US" altLang="ja-JP" b="0" dirty="0" err="1" smtClean="0"/>
                  <a:t>wj</a:t>
                </a:r>
                <a:r>
                  <a:rPr kumimoji="1" lang="ja-JP" altLang="en-US" b="0" dirty="0" smtClean="0"/>
                  <a:t>を取り出す確率は</a:t>
                </a:r>
                <a:r>
                  <a:rPr kumimoji="1" lang="en-US" altLang="ja-JP" b="0" dirty="0" err="1" smtClean="0"/>
                  <a:t>aij</a:t>
                </a:r>
                <a:r>
                  <a:rPr kumimoji="1" lang="ja-JP" altLang="en-US" b="0" dirty="0" smtClean="0"/>
                  <a:t>である。</a:t>
                </a:r>
                <a:endParaRPr kumimoji="1" lang="en-US" altLang="ja-JP" b="0" dirty="0" smtClean="0"/>
              </a:p>
              <a:p>
                <a:pPr marL="0" indent="0">
                  <a:buNone/>
                </a:pPr>
                <a:r>
                  <a:rPr lang="en-US" altLang="ja-JP" dirty="0"/>
                  <a:t> </a:t>
                </a:r>
                <a:r>
                  <a:rPr lang="ja-JP" altLang="en-US" dirty="0" smtClean="0"/>
                  <a:t>３ サイコロ</a:t>
                </a:r>
                <a:r>
                  <a:rPr lang="en-US" altLang="ja-JP" dirty="0" err="1" smtClean="0"/>
                  <a:t>wj</a:t>
                </a:r>
                <a:r>
                  <a:rPr lang="ja-JP" altLang="en-US" dirty="0" smtClean="0"/>
                  <a:t>を投げて出た目が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ja-JP" b="0" i="1" smtClean="0">
                            <a:latin typeface="Cambria Math"/>
                          </a:rPr>
                          <m:t>𝑣</m:t>
                        </m:r>
                      </m:e>
                      <m:sub>
                        <m:r>
                          <a:rPr lang="en-US" altLang="ja-JP" b="0" i="1" smtClean="0">
                            <a:latin typeface="Cambria Math"/>
                          </a:rPr>
                          <m:t>𝑘</m:t>
                        </m:r>
                      </m:sub>
                    </m:sSub>
                  </m:oMath>
                </a14:m>
                <a:r>
                  <a:rPr kumimoji="1" lang="ja-JP" altLang="en-US" b="0" dirty="0" smtClean="0"/>
                  <a:t>となる確率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ja-JP" b="0" i="1" smtClean="0">
                            <a:latin typeface="Cambria Math"/>
                          </a:rPr>
                          <m:t>𝑏</m:t>
                        </m:r>
                      </m:e>
                      <m:sub>
                        <m:r>
                          <a:rPr lang="en-US" altLang="ja-JP" b="0" i="1" smtClean="0">
                            <a:latin typeface="Cambria Math"/>
                          </a:rPr>
                          <m:t>𝑗𝑘</m:t>
                        </m:r>
                      </m:sub>
                    </m:sSub>
                    <m:r>
                      <a:rPr lang="ja-JP" altLang="en-US" i="1">
                        <a:latin typeface="Cambria Math"/>
                      </a:rPr>
                      <m:t>である</m:t>
                    </m:r>
                  </m:oMath>
                </a14:m>
                <a:endParaRPr lang="en-US" altLang="ja-JP" dirty="0" smtClean="0"/>
              </a:p>
              <a:p>
                <a:pPr marL="0" indent="0">
                  <a:buNone/>
                </a:pPr>
                <a:r>
                  <a:rPr kumimoji="1" lang="en-US" altLang="ja-JP" b="0" dirty="0" smtClean="0"/>
                  <a:t> </a:t>
                </a:r>
                <a:r>
                  <a:rPr kumimoji="1" lang="ja-JP" altLang="en-US" b="0" dirty="0" smtClean="0"/>
                  <a:t>とする。ただし、</a:t>
                </a:r>
                <a:r>
                  <a:rPr lang="en-US" altLang="ja-JP" dirty="0" err="1" smtClean="0"/>
                  <a:t>i,j</a:t>
                </a:r>
                <a:r>
                  <a:rPr lang="en-US" altLang="ja-JP" dirty="0" smtClean="0"/>
                  <a:t>=1,2,…,c,  k=1,2,…,m</a:t>
                </a:r>
                <a:r>
                  <a:rPr lang="ja-JP" altLang="en-US" dirty="0" smtClean="0"/>
                  <a:t>である。その結果、サイコロの目の系列として</a:t>
                </a:r>
                <a:r>
                  <a:rPr lang="en-US" altLang="ja-JP" dirty="0" smtClean="0"/>
                  <a:t>x=x1x2…</a:t>
                </a:r>
                <a:r>
                  <a:rPr lang="en-US" altLang="ja-JP" dirty="0" err="1" smtClean="0"/>
                  <a:t>xt</a:t>
                </a:r>
                <a:r>
                  <a:rPr lang="en-US" altLang="ja-JP" dirty="0" smtClean="0"/>
                  <a:t>…</a:t>
                </a:r>
                <a:r>
                  <a:rPr lang="en-US" altLang="ja-JP" dirty="0" err="1" smtClean="0"/>
                  <a:t>xn</a:t>
                </a:r>
                <a:r>
                  <a:rPr lang="ja-JP" altLang="en-US" dirty="0" smtClean="0"/>
                  <a:t>が得られ、サイコロの種類の系列として</a:t>
                </a:r>
                <a:r>
                  <a:rPr lang="en-US" altLang="ja-JP" dirty="0" smtClean="0"/>
                  <a:t>s=s1s2…</a:t>
                </a:r>
                <a:r>
                  <a:rPr lang="en-US" altLang="ja-JP" dirty="0" err="1" smtClean="0"/>
                  <a:t>st</a:t>
                </a:r>
                <a:r>
                  <a:rPr lang="en-US" altLang="ja-JP" dirty="0" smtClean="0"/>
                  <a:t>…</a:t>
                </a:r>
                <a:r>
                  <a:rPr lang="en-US" altLang="ja-JP" dirty="0" err="1" smtClean="0"/>
                  <a:t>sn</a:t>
                </a:r>
                <a:r>
                  <a:rPr lang="ja-JP" altLang="en-US" dirty="0" smtClean="0"/>
                  <a:t>が得られた。この時、観測結果から</a:t>
                </a:r>
                <a:r>
                  <a:rPr lang="en-US" altLang="ja-JP" dirty="0" smtClean="0"/>
                  <a:t>A,B,</a:t>
                </a:r>
                <a14:m>
                  <m:oMath xmlns:m="http://schemas.openxmlformats.org/officeDocument/2006/math">
                    <m:r>
                      <a:rPr lang="ja-JP" altLang="en-US" i="1">
                        <a:latin typeface="Cambria Math"/>
                      </a:rPr>
                      <m:t>𝜌</m:t>
                    </m:r>
                    <m:r>
                      <a:rPr lang="ja-JP" altLang="en-US" b="0" i="1" smtClean="0">
                        <a:latin typeface="Cambria Math"/>
                      </a:rPr>
                      <m:t>を</m:t>
                    </m:r>
                    <m:r>
                      <a:rPr lang="ja-JP" altLang="en-US" i="1">
                        <a:latin typeface="Cambria Math"/>
                      </a:rPr>
                      <m:t>最尤</m:t>
                    </m:r>
                    <m:r>
                      <a:rPr lang="ja-JP" altLang="en-US" i="1" smtClean="0">
                        <a:latin typeface="Cambria Math"/>
                      </a:rPr>
                      <m:t>推定</m:t>
                    </m:r>
                    <m:r>
                      <a:rPr lang="ja-JP" altLang="en-US" b="0" i="1" smtClean="0">
                        <a:latin typeface="Cambria Math"/>
                      </a:rPr>
                      <m:t>に</m:t>
                    </m:r>
                    <m:r>
                      <a:rPr lang="ja-JP" altLang="en-US" i="1">
                        <a:latin typeface="Cambria Math"/>
                      </a:rPr>
                      <m:t>より</m:t>
                    </m:r>
                    <m:r>
                      <a:rPr lang="ja-JP" altLang="en-US" i="1" smtClean="0">
                        <a:latin typeface="Cambria Math"/>
                      </a:rPr>
                      <m:t>推定</m:t>
                    </m:r>
                    <m:r>
                      <a:rPr lang="ja-JP" altLang="en-US" i="1">
                        <a:latin typeface="Cambria Math"/>
                      </a:rPr>
                      <m:t>せよ</m:t>
                    </m:r>
                    <m:r>
                      <a:rPr lang="ja-JP" altLang="en-US" b="0" i="1" smtClean="0">
                        <a:latin typeface="Cambria Math"/>
                      </a:rPr>
                      <m:t>。</m:t>
                    </m:r>
                  </m:oMath>
                </a14:m>
                <a:endParaRPr kumimoji="1" lang="en-US" altLang="ja-JP" b="0" dirty="0" smtClean="0"/>
              </a:p>
              <a:p>
                <a:pPr marL="0" indent="0">
                  <a:buNone/>
                </a:pPr>
                <a:r>
                  <a:rPr lang="ja-JP" altLang="en-US" dirty="0" smtClean="0"/>
                  <a:t>本例題で示されるような結果が得られる確率</a:t>
                </a:r>
                <a:r>
                  <a:rPr lang="en-US" altLang="ja-JP" dirty="0" smtClean="0"/>
                  <a:t>P(</a:t>
                </a:r>
                <a:r>
                  <a:rPr lang="en-US" altLang="ja-JP" dirty="0" err="1" smtClean="0"/>
                  <a:t>x,s</a:t>
                </a:r>
                <a:r>
                  <a:rPr lang="en-US" altLang="ja-JP" dirty="0" smtClean="0"/>
                  <a:t>)</a:t>
                </a:r>
                <a:r>
                  <a:rPr lang="ja-JP" altLang="en-US" dirty="0" smtClean="0"/>
                  <a:t>は、</a:t>
                </a:r>
                <a:endParaRPr lang="en-US" altLang="ja-JP" dirty="0" smtClean="0"/>
              </a:p>
              <a:p>
                <a:pPr>
                  <a:buFont typeface="Wingdings" panose="05000000000000000000" pitchFamily="2" charset="2"/>
                  <a:buChar char="Ø"/>
                </a:pPr>
                <a:r>
                  <a:rPr lang="en-US" altLang="ja-JP" dirty="0" smtClean="0"/>
                  <a:t>P(</a:t>
                </a:r>
                <a:r>
                  <a:rPr lang="en-US" altLang="ja-JP" dirty="0" err="1" smtClean="0"/>
                  <a:t>x,s</a:t>
                </a:r>
                <a:r>
                  <a:rPr lang="en-US" altLang="ja-JP" dirty="0" smtClean="0"/>
                  <a:t>)=P(s)P(</a:t>
                </a:r>
                <a:r>
                  <a:rPr lang="en-US" altLang="ja-JP" dirty="0" err="1" smtClean="0"/>
                  <a:t>x|s</a:t>
                </a:r>
                <a:r>
                  <a:rPr lang="en-US" altLang="ja-JP" dirty="0" smtClean="0"/>
                  <a:t>)</a:t>
                </a:r>
                <a:endParaRPr lang="en-US" altLang="ja-JP" dirty="0"/>
              </a:p>
              <a:p>
                <a:pPr>
                  <a:buFont typeface="Wingdings" panose="05000000000000000000" pitchFamily="2" charset="2"/>
                  <a:buChar char="Ø"/>
                </a:pPr>
                <a:r>
                  <a:rPr kumimoji="1" lang="en-US" altLang="ja-JP" b="0" dirty="0" smtClean="0"/>
                  <a:t>P(</a:t>
                </a:r>
                <a:r>
                  <a:rPr kumimoji="1" lang="en-US" altLang="ja-JP" b="0" dirty="0" err="1" smtClean="0"/>
                  <a:t>x|s</a:t>
                </a:r>
                <a:r>
                  <a:rPr kumimoji="1" lang="en-US" altLang="ja-JP" b="0" dirty="0" smtClean="0"/>
                  <a:t>)=</a:t>
                </a:r>
                <a:r>
                  <a:rPr lang="en-US" altLang="ja-JP" dirty="0"/>
                  <a:t> </a:t>
                </a:r>
                <a14:m>
                  <m:oMath xmlns:m="http://schemas.openxmlformats.org/officeDocument/2006/math">
                    <m:r>
                      <a:rPr lang="en-US" altLang="ja-JP" i="1">
                        <a:latin typeface="Cambria Math"/>
                      </a:rPr>
                      <m:t>𝑃</m:t>
                    </m:r>
                    <m:d>
                      <m:dPr>
                        <m:ctrlPr>
                          <a:rPr lang="en-US" altLang="ja-JP" i="1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ja-JP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altLang="ja-JP" i="1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ja-JP" i="1">
                                <a:latin typeface="Cambria Math"/>
                              </a:rPr>
                              <m:t>1</m:t>
                            </m:r>
                          </m:sub>
                        </m:sSub>
                        <m:sSub>
                          <m:sSubPr>
                            <m:ctrlPr>
                              <a:rPr lang="en-US" altLang="ja-JP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altLang="ja-JP" i="1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ja-JP" b="0" i="1" smtClean="0">
                                <a:latin typeface="Cambria Math"/>
                              </a:rPr>
                              <m:t>2</m:t>
                            </m:r>
                          </m:sub>
                        </m:sSub>
                        <m:r>
                          <a:rPr lang="en-US" altLang="ja-JP" b="0" i="1" smtClean="0">
                            <a:latin typeface="Cambria Math"/>
                          </a:rPr>
                          <m:t>…</m:t>
                        </m:r>
                        <m:sSub>
                          <m:sSubPr>
                            <m:ctrlPr>
                              <a:rPr lang="en-US" altLang="ja-JP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altLang="ja-JP" i="1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ja-JP" b="0" i="1" smtClean="0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</m:e>
                      <m:e>
                        <m:sSub>
                          <m:sSubPr>
                            <m:ctrlPr>
                              <a:rPr lang="en-US" altLang="ja-JP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altLang="ja-JP" b="0" i="1" smtClean="0">
                                <a:latin typeface="Cambria Math"/>
                              </a:rPr>
                              <m:t>𝑠</m:t>
                            </m:r>
                          </m:e>
                          <m:sub>
                            <m:r>
                              <a:rPr lang="en-US" altLang="ja-JP" i="1">
                                <a:latin typeface="Cambria Math"/>
                              </a:rPr>
                              <m:t>1</m:t>
                            </m:r>
                          </m:sub>
                        </m:sSub>
                        <m:sSub>
                          <m:sSubPr>
                            <m:ctrlPr>
                              <a:rPr lang="en-US" altLang="ja-JP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altLang="ja-JP" b="0" i="1" smtClean="0">
                                <a:latin typeface="Cambria Math"/>
                              </a:rPr>
                              <m:t>𝑠</m:t>
                            </m:r>
                          </m:e>
                          <m:sub>
                            <m:r>
                              <a:rPr lang="en-US" altLang="ja-JP" b="0" i="1" smtClean="0">
                                <a:latin typeface="Cambria Math"/>
                              </a:rPr>
                              <m:t>2</m:t>
                            </m:r>
                          </m:sub>
                        </m:sSub>
                        <m:r>
                          <a:rPr lang="en-US" altLang="ja-JP" b="0" i="1" smtClean="0">
                            <a:latin typeface="Cambria Math"/>
                          </a:rPr>
                          <m:t>…</m:t>
                        </m:r>
                        <m:sSub>
                          <m:sSubPr>
                            <m:ctrlPr>
                              <a:rPr lang="en-US" altLang="ja-JP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altLang="ja-JP" b="0" i="1" smtClean="0">
                                <a:latin typeface="Cambria Math"/>
                              </a:rPr>
                              <m:t>𝑠</m:t>
                            </m:r>
                          </m:e>
                          <m:sub>
                            <m:r>
                              <a:rPr lang="en-US" altLang="ja-JP" b="0" i="1" smtClean="0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</m:e>
                    </m:d>
                    <m:r>
                      <a:rPr lang="en-US" altLang="ja-JP" i="1">
                        <a:latin typeface="Cambria Math"/>
                      </a:rPr>
                      <m:t>=</m:t>
                    </m:r>
                    <m:r>
                      <a:rPr lang="en-US" altLang="ja-JP" i="1">
                        <a:latin typeface="Cambria Math"/>
                      </a:rPr>
                      <m:t>𝑃</m:t>
                    </m:r>
                    <m:d>
                      <m:dPr>
                        <m:ctrlPr>
                          <a:rPr lang="en-US" altLang="ja-JP" i="1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ja-JP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altLang="ja-JP" i="1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ja-JP" i="1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e>
                      <m:e>
                        <m:sSub>
                          <m:sSubPr>
                            <m:ctrlPr>
                              <a:rPr lang="en-US" altLang="ja-JP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altLang="ja-JP" b="0" i="1" smtClean="0">
                                <a:latin typeface="Cambria Math"/>
                              </a:rPr>
                              <m:t>𝑠</m:t>
                            </m:r>
                          </m:e>
                          <m:sub>
                            <m:r>
                              <a:rPr lang="en-US" altLang="ja-JP" i="1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altLang="ja-JP" i="1">
                        <a:latin typeface="Cambria Math"/>
                      </a:rPr>
                      <m:t>𝑃</m:t>
                    </m:r>
                    <m:d>
                      <m:dPr>
                        <m:ctrlPr>
                          <a:rPr lang="en-US" altLang="ja-JP" i="1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ja-JP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altLang="ja-JP" i="1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ja-JP" b="0" i="1" smtClean="0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e>
                      <m:e>
                        <m:sSub>
                          <m:sSubPr>
                            <m:ctrlPr>
                              <a:rPr lang="en-US" altLang="ja-JP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altLang="ja-JP" b="0" i="1" smtClean="0">
                                <a:latin typeface="Cambria Math"/>
                              </a:rPr>
                              <m:t>𝑠</m:t>
                            </m:r>
                          </m:e>
                          <m:sub>
                            <m:r>
                              <a:rPr lang="en-US" altLang="ja-JP" b="0" i="1" smtClean="0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e>
                    </m:d>
                    <m:r>
                      <a:rPr lang="en-US" altLang="ja-JP" i="1">
                        <a:latin typeface="Cambria Math"/>
                      </a:rPr>
                      <m:t>…</m:t>
                    </m:r>
                    <m:r>
                      <a:rPr lang="en-US" altLang="ja-JP" i="1">
                        <a:latin typeface="Cambria Math"/>
                      </a:rPr>
                      <m:t>𝑃</m:t>
                    </m:r>
                    <m:d>
                      <m:dPr>
                        <m:ctrlPr>
                          <a:rPr lang="en-US" altLang="ja-JP" i="1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ja-JP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altLang="ja-JP" i="1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ja-JP" b="0" i="1" smtClean="0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</m:e>
                      <m:e>
                        <m:sSub>
                          <m:sSubPr>
                            <m:ctrlPr>
                              <a:rPr lang="en-US" altLang="ja-JP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altLang="ja-JP" b="0" i="1" smtClean="0">
                                <a:latin typeface="Cambria Math"/>
                              </a:rPr>
                              <m:t>𝑠</m:t>
                            </m:r>
                          </m:e>
                          <m:sub>
                            <m:r>
                              <a:rPr lang="en-US" altLang="ja-JP" b="0" i="1" smtClean="0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</m:e>
                    </m:d>
                  </m:oMath>
                </a14:m>
                <a:r>
                  <a:rPr lang="ja-JP" altLang="en-US" dirty="0"/>
                  <a:t> </a:t>
                </a:r>
                <a:endParaRPr lang="en-US" altLang="ja-JP" dirty="0" smtClean="0"/>
              </a:p>
              <a:p>
                <a:pPr marL="0" indent="0">
                  <a:buNone/>
                </a:pPr>
                <a:r>
                  <a:rPr lang="en-US" altLang="ja-JP" dirty="0" smtClean="0"/>
                  <a:t>b(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ja-JP" b="0" i="1" smtClean="0">
                            <a:latin typeface="Cambria Math"/>
                          </a:rPr>
                          <m:t>𝑠</m:t>
                        </m:r>
                      </m:e>
                      <m:sub>
                        <m:r>
                          <a:rPr lang="en-US" altLang="ja-JP" b="0" i="1" smtClean="0">
                            <a:latin typeface="Cambria Math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US" altLang="ja-JP" dirty="0" smtClean="0"/>
                  <a:t>,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i="1" dirty="0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ja-JP" b="0" i="1" dirty="0" smtClean="0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altLang="ja-JP" b="0" i="1" dirty="0" smtClean="0">
                            <a:latin typeface="Cambria Math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US" altLang="ja-JP" dirty="0" smtClean="0"/>
                  <a:t>)=</a:t>
                </a:r>
                <a14:m>
                  <m:oMath xmlns:m="http://schemas.openxmlformats.org/officeDocument/2006/math">
                    <m:r>
                      <a:rPr lang="en-US" altLang="ja-JP" b="0" i="1" dirty="0" smtClean="0">
                        <a:latin typeface="Cambria Math"/>
                      </a:rPr>
                      <m:t>𝑃</m:t>
                    </m:r>
                    <m:r>
                      <a:rPr lang="en-US" altLang="ja-JP" b="0" i="1" dirty="0" smtClean="0">
                        <a:latin typeface="Cambria Math"/>
                      </a:rPr>
                      <m:t>(</m:t>
                    </m:r>
                    <m:sSub>
                      <m:sSubPr>
                        <m:ctrlPr>
                          <a:rPr lang="en-US" altLang="ja-JP" b="0" i="1" dirty="0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ja-JP" b="0" i="1" dirty="0" smtClean="0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altLang="ja-JP" b="0" i="1" dirty="0" smtClean="0">
                            <a:latin typeface="Cambria Math"/>
                          </a:rPr>
                          <m:t>𝑡</m:t>
                        </m:r>
                      </m:sub>
                    </m:sSub>
                    <m:r>
                      <a:rPr lang="en-US" altLang="ja-JP" b="0" i="1" dirty="0" smtClean="0">
                        <a:latin typeface="Cambria Math"/>
                      </a:rPr>
                      <m:t>|</m:t>
                    </m:r>
                    <m:sSub>
                      <m:sSubPr>
                        <m:ctrlPr>
                          <a:rPr lang="en-US" altLang="ja-JP" b="0" i="1" dirty="0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ja-JP" b="0" i="1" dirty="0" smtClean="0">
                            <a:latin typeface="Cambria Math"/>
                          </a:rPr>
                          <m:t>𝑠</m:t>
                        </m:r>
                      </m:e>
                      <m:sub>
                        <m:r>
                          <a:rPr lang="en-US" altLang="ja-JP" b="0" i="1" dirty="0" smtClean="0">
                            <a:latin typeface="Cambria Math"/>
                          </a:rPr>
                          <m:t>𝑡</m:t>
                        </m:r>
                      </m:sub>
                    </m:sSub>
                    <m:r>
                      <a:rPr lang="en-US" altLang="ja-JP" b="0" i="1" dirty="0" smtClean="0">
                        <a:latin typeface="Cambria Math"/>
                      </a:rPr>
                      <m:t>)</m:t>
                    </m:r>
                  </m:oMath>
                </a14:m>
                <a:r>
                  <a:rPr kumimoji="1" lang="en-US" altLang="ja-JP" b="0" dirty="0" smtClean="0"/>
                  <a:t>     (t=1,2,…,n)</a:t>
                </a:r>
                <a:r>
                  <a:rPr kumimoji="1" lang="en-US" altLang="ja-JP" b="0" dirty="0" smtClean="0">
                    <a:solidFill>
                      <a:srgbClr val="FF0000"/>
                    </a:solidFill>
                    <a:sym typeface="Wingdings" panose="05000000000000000000" pitchFamily="2" charset="2"/>
                  </a:rPr>
                  <a:t> </a:t>
                </a:r>
                <a14:m>
                  <m:oMath xmlns:m="http://schemas.openxmlformats.org/officeDocument/2006/math">
                    <m:r>
                      <a:rPr kumimoji="1" lang="en-US" altLang="ja-JP" b="0" i="1" smtClean="0">
                        <a:solidFill>
                          <a:srgbClr val="FF0000"/>
                        </a:solidFill>
                        <a:latin typeface="Cambria Math"/>
                        <a:sym typeface="Wingdings" panose="05000000000000000000" pitchFamily="2" charset="2"/>
                      </a:rPr>
                      <m:t>𝑃</m:t>
                    </m:r>
                    <m:d>
                      <m:dPr>
                        <m:ctrlPr>
                          <a:rPr kumimoji="1" lang="en-US" altLang="ja-JP" b="0" i="1" smtClean="0">
                            <a:solidFill>
                              <a:srgbClr val="FF0000"/>
                            </a:solidFill>
                            <a:latin typeface="Cambria Math"/>
                            <a:sym typeface="Wingdings" panose="05000000000000000000" pitchFamily="2" charset="2"/>
                          </a:rPr>
                        </m:ctrlPr>
                      </m:dPr>
                      <m:e>
                        <m:r>
                          <a:rPr kumimoji="1" lang="en-US" altLang="ja-JP" b="0" i="1" smtClean="0">
                            <a:solidFill>
                              <a:srgbClr val="FF0000"/>
                            </a:solidFill>
                            <a:latin typeface="Cambria Math"/>
                            <a:sym typeface="Wingdings" panose="05000000000000000000" pitchFamily="2" charset="2"/>
                          </a:rPr>
                          <m:t>𝑥</m:t>
                        </m:r>
                      </m:e>
                      <m:e>
                        <m:r>
                          <a:rPr kumimoji="1" lang="en-US" altLang="ja-JP" b="0" i="1" smtClean="0">
                            <a:solidFill>
                              <a:srgbClr val="FF0000"/>
                            </a:solidFill>
                            <a:latin typeface="Cambria Math"/>
                            <a:sym typeface="Wingdings" panose="05000000000000000000" pitchFamily="2" charset="2"/>
                          </a:rPr>
                          <m:t>𝑠</m:t>
                        </m:r>
                      </m:e>
                    </m:d>
                    <m:r>
                      <a:rPr kumimoji="1" lang="en-US" altLang="ja-JP" b="0" i="1" smtClean="0">
                        <a:solidFill>
                          <a:srgbClr val="FF0000"/>
                        </a:solidFill>
                        <a:latin typeface="Cambria Math"/>
                        <a:sym typeface="Wingdings" panose="05000000000000000000" pitchFamily="2" charset="2"/>
                      </a:rPr>
                      <m:t>=</m:t>
                    </m:r>
                    <m:nary>
                      <m:naryPr>
                        <m:chr m:val="∏"/>
                        <m:ctrlPr>
                          <a:rPr kumimoji="1" lang="en-US" altLang="ja-JP" b="0" i="1" smtClean="0">
                            <a:solidFill>
                              <a:srgbClr val="FF0000"/>
                            </a:solidFill>
                            <a:latin typeface="Cambria Math"/>
                            <a:sym typeface="Wingdings" panose="05000000000000000000" pitchFamily="2" charset="2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kumimoji="1" lang="en-US" altLang="ja-JP" b="0" i="1" smtClean="0">
                            <a:solidFill>
                              <a:srgbClr val="FF0000"/>
                            </a:solidFill>
                            <a:latin typeface="Cambria Math"/>
                            <a:sym typeface="Wingdings" panose="05000000000000000000" pitchFamily="2" charset="2"/>
                          </a:rPr>
                          <m:t>𝑡</m:t>
                        </m:r>
                        <m:r>
                          <a:rPr kumimoji="1" lang="en-US" altLang="ja-JP" b="0" i="1" smtClean="0">
                            <a:solidFill>
                              <a:srgbClr val="FF0000"/>
                            </a:solidFill>
                            <a:latin typeface="Cambria Math"/>
                            <a:sym typeface="Wingdings" panose="05000000000000000000" pitchFamily="2" charset="2"/>
                          </a:rPr>
                          <m:t>=1</m:t>
                        </m:r>
                      </m:sub>
                      <m:sup>
                        <m:r>
                          <a:rPr kumimoji="1" lang="en-US" altLang="ja-JP" b="0" i="1" smtClean="0">
                            <a:solidFill>
                              <a:srgbClr val="FF0000"/>
                            </a:solidFill>
                            <a:latin typeface="Cambria Math"/>
                            <a:sym typeface="Wingdings" panose="05000000000000000000" pitchFamily="2" charset="2"/>
                          </a:rPr>
                          <m:t>𝑛</m:t>
                        </m:r>
                      </m:sup>
                      <m:e>
                        <m:r>
                          <a:rPr kumimoji="1" lang="en-US" altLang="ja-JP" b="0" i="1" smtClean="0">
                            <a:solidFill>
                              <a:srgbClr val="FF0000"/>
                            </a:solidFill>
                            <a:latin typeface="Cambria Math"/>
                            <a:sym typeface="Wingdings" panose="05000000000000000000" pitchFamily="2" charset="2"/>
                          </a:rPr>
                          <m:t>𝑏</m:t>
                        </m:r>
                        <m:r>
                          <a:rPr kumimoji="1" lang="en-US" altLang="ja-JP" b="0" i="1" smtClean="0">
                            <a:solidFill>
                              <a:srgbClr val="FF0000"/>
                            </a:solidFill>
                            <a:latin typeface="Cambria Math"/>
                            <a:sym typeface="Wingdings" panose="05000000000000000000" pitchFamily="2" charset="2"/>
                          </a:rPr>
                          <m:t>(</m:t>
                        </m:r>
                        <m:sSub>
                          <m:sSubPr>
                            <m:ctrlPr>
                              <a:rPr kumimoji="1" lang="en-US" altLang="ja-JP" b="0" i="1" smtClean="0">
                                <a:solidFill>
                                  <a:srgbClr val="FF0000"/>
                                </a:solidFill>
                                <a:latin typeface="Cambria Math"/>
                                <a:sym typeface="Wingdings" panose="05000000000000000000" pitchFamily="2" charset="2"/>
                              </a:rPr>
                            </m:ctrlPr>
                          </m:sSubPr>
                          <m:e>
                            <m:r>
                              <a:rPr kumimoji="1" lang="en-US" altLang="ja-JP" b="0" i="1" smtClean="0">
                                <a:solidFill>
                                  <a:srgbClr val="FF0000"/>
                                </a:solidFill>
                                <a:latin typeface="Cambria Math"/>
                                <a:sym typeface="Wingdings" panose="05000000000000000000" pitchFamily="2" charset="2"/>
                              </a:rPr>
                              <m:t>𝑠</m:t>
                            </m:r>
                          </m:e>
                          <m:sub>
                            <m:r>
                              <a:rPr kumimoji="1" lang="en-US" altLang="ja-JP" b="0" i="1" smtClean="0">
                                <a:solidFill>
                                  <a:srgbClr val="FF0000"/>
                                </a:solidFill>
                                <a:latin typeface="Cambria Math"/>
                                <a:sym typeface="Wingdings" panose="05000000000000000000" pitchFamily="2" charset="2"/>
                              </a:rPr>
                              <m:t>𝑡</m:t>
                            </m:r>
                          </m:sub>
                        </m:sSub>
                        <m:r>
                          <a:rPr kumimoji="1" lang="en-US" altLang="ja-JP" b="0" i="1" smtClean="0">
                            <a:solidFill>
                              <a:srgbClr val="FF0000"/>
                            </a:solidFill>
                            <a:latin typeface="Cambria Math"/>
                            <a:sym typeface="Wingdings" panose="05000000000000000000" pitchFamily="2" charset="2"/>
                          </a:rPr>
                          <m:t>,</m:t>
                        </m:r>
                        <m:sSub>
                          <m:sSubPr>
                            <m:ctrlPr>
                              <a:rPr kumimoji="1" lang="en-US" altLang="ja-JP" b="0" i="1" smtClean="0">
                                <a:solidFill>
                                  <a:srgbClr val="FF0000"/>
                                </a:solidFill>
                                <a:latin typeface="Cambria Math"/>
                                <a:sym typeface="Wingdings" panose="05000000000000000000" pitchFamily="2" charset="2"/>
                              </a:rPr>
                            </m:ctrlPr>
                          </m:sSubPr>
                          <m:e>
                            <m:r>
                              <a:rPr kumimoji="1" lang="en-US" altLang="ja-JP" b="0" i="1" smtClean="0">
                                <a:solidFill>
                                  <a:srgbClr val="FF0000"/>
                                </a:solidFill>
                                <a:latin typeface="Cambria Math"/>
                                <a:sym typeface="Wingdings" panose="05000000000000000000" pitchFamily="2" charset="2"/>
                              </a:rPr>
                              <m:t>𝑥</m:t>
                            </m:r>
                          </m:e>
                          <m:sub>
                            <m:r>
                              <a:rPr kumimoji="1" lang="en-US" altLang="ja-JP" b="0" i="1" smtClean="0">
                                <a:solidFill>
                                  <a:srgbClr val="FF0000"/>
                                </a:solidFill>
                                <a:latin typeface="Cambria Math"/>
                                <a:sym typeface="Wingdings" panose="05000000000000000000" pitchFamily="2" charset="2"/>
                              </a:rPr>
                              <m:t>𝑡</m:t>
                            </m:r>
                          </m:sub>
                        </m:sSub>
                        <m:r>
                          <a:rPr kumimoji="1" lang="en-US" altLang="ja-JP" b="0" i="1" smtClean="0">
                            <a:solidFill>
                              <a:srgbClr val="FF0000"/>
                            </a:solidFill>
                            <a:latin typeface="Cambria Math"/>
                            <a:sym typeface="Wingdings" panose="05000000000000000000" pitchFamily="2" charset="2"/>
                          </a:rPr>
                          <m:t>)</m:t>
                        </m:r>
                      </m:e>
                    </m:nary>
                  </m:oMath>
                </a14:m>
                <a:endParaRPr kumimoji="1" lang="en-US" altLang="ja-JP" b="0" dirty="0" smtClean="0">
                  <a:solidFill>
                    <a:srgbClr val="FF0000"/>
                  </a:solidFill>
                  <a:sym typeface="Wingdings" panose="05000000000000000000" pitchFamily="2" charset="2"/>
                </a:endParaRPr>
              </a:p>
              <a:p>
                <a:pPr>
                  <a:buFont typeface="Wingdings" panose="05000000000000000000" pitchFamily="2" charset="2"/>
                  <a:buChar char="Ø"/>
                </a:pPr>
                <a14:m>
                  <m:oMath xmlns:m="http://schemas.openxmlformats.org/officeDocument/2006/math">
                    <m:r>
                      <a:rPr kumimoji="1" lang="en-US" altLang="ja-JP" b="0" i="1" smtClean="0">
                        <a:latin typeface="Cambria Math"/>
                      </a:rPr>
                      <m:t>𝑃</m:t>
                    </m:r>
                    <m:d>
                      <m:dPr>
                        <m:ctrlPr>
                          <a:rPr kumimoji="1" lang="en-US" altLang="ja-JP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kumimoji="1" lang="en-US" altLang="ja-JP" b="0" i="1" smtClean="0">
                            <a:latin typeface="Cambria Math"/>
                          </a:rPr>
                          <m:t>𝑠</m:t>
                        </m:r>
                      </m:e>
                    </m:d>
                    <m:r>
                      <a:rPr kumimoji="1" lang="en-US" altLang="ja-JP" b="0" i="1" smtClean="0">
                        <a:latin typeface="Cambria Math"/>
                      </a:rPr>
                      <m:t>=</m:t>
                    </m:r>
                    <m:r>
                      <a:rPr kumimoji="1" lang="en-US" altLang="ja-JP" b="0" i="1" smtClean="0">
                        <a:latin typeface="Cambria Math"/>
                      </a:rPr>
                      <m:t>𝑃</m:t>
                    </m:r>
                    <m:d>
                      <m:dPr>
                        <m:ctrlPr>
                          <a:rPr kumimoji="1" lang="en-US" altLang="ja-JP" b="0" i="1" smtClean="0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ja-JP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altLang="ja-JP" b="0" i="1" smtClean="0">
                                <a:latin typeface="Cambria Math"/>
                              </a:rPr>
                              <m:t>𝑠</m:t>
                            </m:r>
                          </m:e>
                          <m:sub>
                            <m:r>
                              <a:rPr lang="en-US" altLang="ja-JP" i="1">
                                <a:latin typeface="Cambria Math"/>
                              </a:rPr>
                              <m:t>1</m:t>
                            </m:r>
                          </m:sub>
                        </m:sSub>
                        <m:sSub>
                          <m:sSubPr>
                            <m:ctrlPr>
                              <a:rPr lang="en-US" altLang="ja-JP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altLang="ja-JP" b="0" i="1" smtClean="0">
                                <a:latin typeface="Cambria Math"/>
                              </a:rPr>
                              <m:t>𝑠</m:t>
                            </m:r>
                          </m:e>
                          <m:sub>
                            <m:r>
                              <a:rPr lang="en-US" altLang="ja-JP" b="0" i="1" smtClean="0">
                                <a:latin typeface="Cambria Math"/>
                              </a:rPr>
                              <m:t>2</m:t>
                            </m:r>
                          </m:sub>
                        </m:sSub>
                        <m:r>
                          <a:rPr lang="en-US" altLang="ja-JP" b="0" i="1" smtClean="0">
                            <a:latin typeface="Cambria Math"/>
                          </a:rPr>
                          <m:t>…</m:t>
                        </m:r>
                        <m:sSub>
                          <m:sSubPr>
                            <m:ctrlPr>
                              <a:rPr lang="en-US" altLang="ja-JP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altLang="ja-JP" b="0" i="1" smtClean="0">
                                <a:latin typeface="Cambria Math"/>
                              </a:rPr>
                              <m:t>𝑠</m:t>
                            </m:r>
                          </m:e>
                          <m:sub>
                            <m:r>
                              <a:rPr lang="en-US" altLang="ja-JP" b="0" i="1" smtClean="0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</m:e>
                    </m:d>
                    <m:r>
                      <a:rPr kumimoji="1" lang="en-US" altLang="ja-JP" b="0" i="1" smtClean="0">
                        <a:latin typeface="Cambria Math"/>
                      </a:rPr>
                      <m:t>=</m:t>
                    </m:r>
                    <m:nary>
                      <m:naryPr>
                        <m:chr m:val="∏"/>
                        <m:ctrlPr>
                          <a:rPr kumimoji="1" lang="en-US" altLang="ja-JP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kumimoji="1" lang="en-US" altLang="ja-JP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𝑡</m:t>
                        </m:r>
                        <m:r>
                          <a:rPr kumimoji="1" lang="en-US" altLang="ja-JP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=1</m:t>
                        </m:r>
                      </m:sub>
                      <m:sup>
                        <m:r>
                          <a:rPr kumimoji="1" lang="en-US" altLang="ja-JP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𝑛</m:t>
                        </m:r>
                      </m:sup>
                      <m:e>
                        <m:r>
                          <a:rPr kumimoji="1" lang="en-US" altLang="ja-JP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𝑎</m:t>
                        </m:r>
                        <m:d>
                          <m:dPr>
                            <m:ctrlPr>
                              <a:rPr kumimoji="1" lang="en-US" altLang="ja-JP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kumimoji="1" lang="en-US" altLang="ja-JP" b="0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kumimoji="1" lang="en-US" altLang="ja-JP" b="0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𝑠</m:t>
                                </m:r>
                              </m:e>
                              <m:sub>
                                <m:r>
                                  <a:rPr kumimoji="1" lang="en-US" altLang="ja-JP" b="0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𝑡</m:t>
                                </m:r>
                                <m:r>
                                  <a:rPr kumimoji="1" lang="en-US" altLang="ja-JP" b="0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−1</m:t>
                                </m:r>
                              </m:sub>
                            </m:sSub>
                            <m:r>
                              <a:rPr kumimoji="1" lang="en-US" altLang="ja-JP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,</m:t>
                            </m:r>
                            <m:sSub>
                              <m:sSubPr>
                                <m:ctrlPr>
                                  <a:rPr kumimoji="1" lang="en-US" altLang="ja-JP" b="0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kumimoji="1" lang="en-US" altLang="ja-JP" b="0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𝑠</m:t>
                                </m:r>
                              </m:e>
                              <m:sub>
                                <m:r>
                                  <a:rPr kumimoji="1" lang="en-US" altLang="ja-JP" b="0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𝑡</m:t>
                                </m:r>
                              </m:sub>
                            </m:sSub>
                          </m:e>
                        </m:d>
                      </m:e>
                    </m:nary>
                  </m:oMath>
                </a14:m>
                <a:endParaRPr kumimoji="1" lang="en-US" altLang="ja-JP" b="0" dirty="0" smtClean="0"/>
              </a:p>
              <a:p>
                <a:pPr marL="0" indent="0">
                  <a:buNone/>
                </a:pPr>
                <a:r>
                  <a:rPr lang="en-US" altLang="ja-JP" dirty="0" smtClean="0">
                    <a:sym typeface="Wingdings" panose="05000000000000000000" pitchFamily="2" charset="2"/>
                  </a:rPr>
                  <a:t></a:t>
                </a:r>
                <a14:m>
                  <m:oMath xmlns:m="http://schemas.openxmlformats.org/officeDocument/2006/math">
                    <m:r>
                      <a:rPr lang="en-US" altLang="ja-JP" b="0" i="1" smtClean="0">
                        <a:latin typeface="Cambria Math"/>
                        <a:sym typeface="Wingdings" panose="05000000000000000000" pitchFamily="2" charset="2"/>
                      </a:rPr>
                      <m:t>𝑃</m:t>
                    </m:r>
                    <m:d>
                      <m:dPr>
                        <m:ctrlPr>
                          <a:rPr lang="en-US" altLang="ja-JP" b="0" i="1" smtClean="0">
                            <a:latin typeface="Cambria Math"/>
                            <a:sym typeface="Wingdings" panose="05000000000000000000" pitchFamily="2" charset="2"/>
                          </a:rPr>
                        </m:ctrlPr>
                      </m:dPr>
                      <m:e>
                        <m:r>
                          <a:rPr lang="en-US" altLang="ja-JP" b="0" i="1" smtClean="0">
                            <a:latin typeface="Cambria Math"/>
                            <a:sym typeface="Wingdings" panose="05000000000000000000" pitchFamily="2" charset="2"/>
                          </a:rPr>
                          <m:t>𝑥</m:t>
                        </m:r>
                        <m:r>
                          <a:rPr lang="en-US" altLang="ja-JP" b="0" i="1" smtClean="0">
                            <a:latin typeface="Cambria Math"/>
                            <a:sym typeface="Wingdings" panose="05000000000000000000" pitchFamily="2" charset="2"/>
                          </a:rPr>
                          <m:t>,</m:t>
                        </m:r>
                        <m:r>
                          <a:rPr lang="en-US" altLang="ja-JP" b="0" i="1" smtClean="0">
                            <a:latin typeface="Cambria Math"/>
                            <a:sym typeface="Wingdings" panose="05000000000000000000" pitchFamily="2" charset="2"/>
                          </a:rPr>
                          <m:t>𝑠</m:t>
                        </m:r>
                      </m:e>
                    </m:d>
                    <m:r>
                      <a:rPr lang="en-US" altLang="ja-JP" b="0" i="1" smtClean="0">
                        <a:latin typeface="Cambria Math"/>
                        <a:sym typeface="Wingdings" panose="05000000000000000000" pitchFamily="2" charset="2"/>
                      </a:rPr>
                      <m:t>=</m:t>
                    </m:r>
                    <m:nary>
                      <m:naryPr>
                        <m:chr m:val="∏"/>
                        <m:ctrlPr>
                          <a:rPr lang="en-US" altLang="ja-JP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altLang="ja-JP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𝑡</m:t>
                        </m:r>
                        <m:r>
                          <a:rPr lang="en-US" altLang="ja-JP" i="1">
                            <a:solidFill>
                              <a:srgbClr val="FF0000"/>
                            </a:solidFill>
                            <a:latin typeface="Cambria Math"/>
                          </a:rPr>
                          <m:t>=1</m:t>
                        </m:r>
                      </m:sub>
                      <m:sup>
                        <m:r>
                          <a:rPr lang="en-US" altLang="ja-JP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𝑛</m:t>
                        </m:r>
                      </m:sup>
                      <m:e>
                        <m:r>
                          <a:rPr lang="en-US" altLang="ja-JP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𝑎</m:t>
                        </m:r>
                        <m:d>
                          <m:dPr>
                            <m:ctrlPr>
                              <a:rPr lang="en-US" altLang="ja-JP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altLang="ja-JP" i="1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altLang="ja-JP" i="1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𝑠</m:t>
                                </m:r>
                              </m:e>
                              <m:sub>
                                <m:r>
                                  <a:rPr lang="en-US" altLang="ja-JP" i="1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𝑡</m:t>
                                </m:r>
                                <m:r>
                                  <a:rPr lang="en-US" altLang="ja-JP" i="1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−1</m:t>
                                </m:r>
                              </m:sub>
                            </m:sSub>
                            <m:r>
                              <a:rPr lang="en-US" altLang="ja-JP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,</m:t>
                            </m:r>
                            <m:sSub>
                              <m:sSubPr>
                                <m:ctrlPr>
                                  <a:rPr lang="en-US" altLang="ja-JP" i="1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altLang="ja-JP" i="1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𝑠</m:t>
                                </m:r>
                              </m:e>
                              <m:sub>
                                <m:r>
                                  <a:rPr lang="en-US" altLang="ja-JP" i="1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𝑡</m:t>
                                </m:r>
                              </m:sub>
                            </m:sSub>
                          </m:e>
                        </m:d>
                      </m:e>
                    </m:nary>
                    <m:r>
                      <a:rPr lang="en-US" altLang="ja-JP" i="1">
                        <a:solidFill>
                          <a:srgbClr val="FF0000"/>
                        </a:solidFill>
                        <a:latin typeface="Cambria Math"/>
                        <a:sym typeface="Wingdings" panose="05000000000000000000" pitchFamily="2" charset="2"/>
                      </a:rPr>
                      <m:t>𝑏</m:t>
                    </m:r>
                    <m:r>
                      <a:rPr lang="en-US" altLang="ja-JP" i="1">
                        <a:solidFill>
                          <a:srgbClr val="FF0000"/>
                        </a:solidFill>
                        <a:latin typeface="Cambria Math"/>
                        <a:sym typeface="Wingdings" panose="05000000000000000000" pitchFamily="2" charset="2"/>
                      </a:rPr>
                      <m:t>(</m:t>
                    </m:r>
                    <m:sSub>
                      <m:sSubPr>
                        <m:ctrlPr>
                          <a:rPr lang="en-US" altLang="ja-JP" i="1">
                            <a:solidFill>
                              <a:srgbClr val="FF0000"/>
                            </a:solidFill>
                            <a:latin typeface="Cambria Math"/>
                            <a:sym typeface="Wingdings" panose="05000000000000000000" pitchFamily="2" charset="2"/>
                          </a:rPr>
                        </m:ctrlPr>
                      </m:sSubPr>
                      <m:e>
                        <m:r>
                          <a:rPr lang="en-US" altLang="ja-JP" i="1">
                            <a:solidFill>
                              <a:srgbClr val="FF0000"/>
                            </a:solidFill>
                            <a:latin typeface="Cambria Math"/>
                            <a:sym typeface="Wingdings" panose="05000000000000000000" pitchFamily="2" charset="2"/>
                          </a:rPr>
                          <m:t>𝑠</m:t>
                        </m:r>
                      </m:e>
                      <m:sub>
                        <m:r>
                          <a:rPr lang="en-US" altLang="ja-JP" i="1">
                            <a:solidFill>
                              <a:srgbClr val="FF0000"/>
                            </a:solidFill>
                            <a:latin typeface="Cambria Math"/>
                            <a:sym typeface="Wingdings" panose="05000000000000000000" pitchFamily="2" charset="2"/>
                          </a:rPr>
                          <m:t>𝑡</m:t>
                        </m:r>
                      </m:sub>
                    </m:sSub>
                    <m:r>
                      <a:rPr lang="en-US" altLang="ja-JP" i="1">
                        <a:solidFill>
                          <a:srgbClr val="FF0000"/>
                        </a:solidFill>
                        <a:latin typeface="Cambria Math"/>
                        <a:sym typeface="Wingdings" panose="05000000000000000000" pitchFamily="2" charset="2"/>
                      </a:rPr>
                      <m:t>,</m:t>
                    </m:r>
                    <m:sSub>
                      <m:sSubPr>
                        <m:ctrlPr>
                          <a:rPr lang="en-US" altLang="ja-JP" i="1" smtClean="0">
                            <a:solidFill>
                              <a:srgbClr val="FF0000"/>
                            </a:solidFill>
                            <a:latin typeface="Cambria Math"/>
                            <a:sym typeface="Wingdings" panose="05000000000000000000" pitchFamily="2" charset="2"/>
                          </a:rPr>
                        </m:ctrlPr>
                      </m:sSubPr>
                      <m:e>
                        <m:r>
                          <a:rPr lang="en-US" altLang="ja-JP" i="1">
                            <a:solidFill>
                              <a:srgbClr val="FF0000"/>
                            </a:solidFill>
                            <a:latin typeface="Cambria Math"/>
                            <a:sym typeface="Wingdings" panose="05000000000000000000" pitchFamily="2" charset="2"/>
                          </a:rPr>
                          <m:t>𝑥</m:t>
                        </m:r>
                      </m:e>
                      <m:sub>
                        <m:r>
                          <a:rPr lang="en-US" altLang="ja-JP" i="1">
                            <a:solidFill>
                              <a:srgbClr val="FF0000"/>
                            </a:solidFill>
                            <a:latin typeface="Cambria Math"/>
                            <a:sym typeface="Wingdings" panose="05000000000000000000" pitchFamily="2" charset="2"/>
                          </a:rPr>
                          <m:t>𝑡</m:t>
                        </m:r>
                      </m:sub>
                    </m:sSub>
                  </m:oMath>
                </a14:m>
                <a:r>
                  <a:rPr kumimoji="1" lang="en-US" altLang="ja-JP" b="0" dirty="0" smtClean="0">
                    <a:solidFill>
                      <a:srgbClr val="FF0000"/>
                    </a:solidFill>
                  </a:rPr>
                  <a:t>)</a:t>
                </a:r>
              </a:p>
            </p:txBody>
          </p:sp>
        </mc:Choice>
        <mc:Fallback xmlns="">
          <p:sp>
            <p:nvSpPr>
              <p:cNvPr id="3" name="コンテンツ プレースホルダー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741" t="-2426" r="-222" b="-13208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84459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altLang="ja-JP" dirty="0" smtClean="0"/>
              <a:t>7.2 </a:t>
            </a:r>
            <a:r>
              <a:rPr lang="ja-JP" altLang="en-US" dirty="0"/>
              <a:t>マルコフモデルのパラメータ推定</a:t>
            </a:r>
            <a:endParaRPr kumimoji="1" lang="ja-JP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85000" lnSpcReduction="10000"/>
              </a:bodyPr>
              <a:lstStyle/>
              <a:p>
                <a:r>
                  <a:rPr lang="ja-JP" altLang="en-US" dirty="0" smtClean="0"/>
                  <a:t>本例題を解くには最尤推定に従い、</a:t>
                </a:r>
                <a:r>
                  <a:rPr lang="en-US" altLang="ja-JP" dirty="0" err="1" smtClean="0"/>
                  <a:t>logP</a:t>
                </a:r>
                <a:r>
                  <a:rPr lang="en-US" altLang="ja-JP" dirty="0" smtClean="0"/>
                  <a:t>(</a:t>
                </a:r>
                <a:r>
                  <a:rPr lang="en-US" altLang="ja-JP" dirty="0" err="1" smtClean="0"/>
                  <a:t>x,s</a:t>
                </a:r>
                <a:r>
                  <a:rPr lang="en-US" altLang="ja-JP" dirty="0" smtClean="0"/>
                  <a:t>)</a:t>
                </a:r>
                <a:r>
                  <a:rPr lang="ja-JP" altLang="en-US" dirty="0" smtClean="0"/>
                  <a:t>を最大にするパラメータ</a:t>
                </a:r>
                <a:r>
                  <a:rPr lang="en-US" altLang="ja-JP" dirty="0" smtClean="0"/>
                  <a:t>A,B,</a:t>
                </a:r>
                <a14:m>
                  <m:oMath xmlns:m="http://schemas.openxmlformats.org/officeDocument/2006/math">
                    <m:r>
                      <a:rPr lang="ja-JP" altLang="en-US" i="1" smtClean="0">
                        <a:latin typeface="Cambria Math"/>
                      </a:rPr>
                      <m:t>𝜌</m:t>
                    </m:r>
                    <m:r>
                      <a:rPr lang="ja-JP" altLang="en-US" b="0" i="1" smtClean="0">
                        <a:latin typeface="Cambria Math"/>
                      </a:rPr>
                      <m:t>を</m:t>
                    </m:r>
                    <m:r>
                      <a:rPr lang="ja-JP" altLang="en-US" i="1">
                        <a:latin typeface="Cambria Math"/>
                      </a:rPr>
                      <m:t>求めれば</m:t>
                    </m:r>
                    <m:r>
                      <a:rPr lang="ja-JP" altLang="en-US" i="1" smtClean="0">
                        <a:latin typeface="Cambria Math"/>
                      </a:rPr>
                      <m:t>良い</m:t>
                    </m:r>
                    <m:r>
                      <a:rPr lang="ja-JP" altLang="en-US" b="0" i="1" smtClean="0">
                        <a:latin typeface="Cambria Math"/>
                      </a:rPr>
                      <m:t>。</m:t>
                    </m:r>
                  </m:oMath>
                </a14:m>
                <a:endParaRPr kumimoji="1" lang="en-US" altLang="ja-JP" dirty="0" smtClean="0"/>
              </a:p>
              <a:p>
                <a14:m>
                  <m:oMath xmlns:m="http://schemas.openxmlformats.org/officeDocument/2006/math">
                    <m:func>
                      <m:funcPr>
                        <m:ctrlPr>
                          <a:rPr kumimoji="1" lang="en-US" altLang="ja-JP" i="1" smtClean="0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kumimoji="1" lang="en-US" altLang="ja-JP" i="0" smtClean="0">
                            <a:latin typeface="Cambria Math"/>
                          </a:rPr>
                          <m:t>log</m:t>
                        </m:r>
                      </m:fName>
                      <m:e>
                        <m:r>
                          <a:rPr kumimoji="1" lang="en-US" altLang="ja-JP" b="0" i="1" smtClean="0">
                            <a:latin typeface="Cambria Math"/>
                          </a:rPr>
                          <m:t>𝑃</m:t>
                        </m:r>
                        <m:r>
                          <a:rPr kumimoji="1" lang="en-US" altLang="ja-JP" b="0" i="1" smtClean="0">
                            <a:latin typeface="Cambria Math"/>
                          </a:rPr>
                          <m:t>(</m:t>
                        </m:r>
                        <m:r>
                          <a:rPr kumimoji="1" lang="en-US" altLang="ja-JP" b="0" i="1" smtClean="0">
                            <a:latin typeface="Cambria Math"/>
                          </a:rPr>
                          <m:t>𝑥</m:t>
                        </m:r>
                        <m:r>
                          <a:rPr kumimoji="1" lang="en-US" altLang="ja-JP" b="0" i="1" smtClean="0">
                            <a:latin typeface="Cambria Math"/>
                          </a:rPr>
                          <m:t>,</m:t>
                        </m:r>
                        <m:r>
                          <a:rPr kumimoji="1" lang="en-US" altLang="ja-JP" b="0" i="1" smtClean="0">
                            <a:latin typeface="Cambria Math"/>
                          </a:rPr>
                          <m:t>𝑠</m:t>
                        </m:r>
                        <m:r>
                          <a:rPr kumimoji="1" lang="en-US" altLang="ja-JP" b="0" i="1" smtClean="0">
                            <a:latin typeface="Cambria Math"/>
                          </a:rPr>
                          <m:t>)</m:t>
                        </m:r>
                      </m:e>
                    </m:func>
                    <m:r>
                      <a:rPr kumimoji="1" lang="en-US" altLang="ja-JP" b="0" i="1" smtClean="0">
                        <a:latin typeface="Cambria Math"/>
                      </a:rPr>
                      <m:t>=</m:t>
                    </m:r>
                    <m:func>
                      <m:funcPr>
                        <m:ctrlPr>
                          <a:rPr kumimoji="1" lang="en-US" altLang="ja-JP" b="0" i="1" smtClean="0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kumimoji="1" lang="en-US" altLang="ja-JP" b="0" i="0" smtClean="0">
                            <a:latin typeface="Cambria Math"/>
                          </a:rPr>
                          <m:t>log</m:t>
                        </m:r>
                      </m:fName>
                      <m:e>
                        <m:r>
                          <a:rPr kumimoji="1" lang="en-US" altLang="ja-JP" b="0" i="1" smtClean="0">
                            <a:latin typeface="Cambria Math"/>
                          </a:rPr>
                          <m:t>𝑃</m:t>
                        </m:r>
                        <m:d>
                          <m:dPr>
                            <m:ctrlPr>
                              <a:rPr kumimoji="1" lang="en-US" altLang="ja-JP" b="0" i="1" smtClean="0">
                                <a:latin typeface="Cambria Math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kumimoji="1" lang="en-US" altLang="ja-JP" b="0" i="1" smtClean="0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kumimoji="1" lang="en-US" altLang="ja-JP" b="0" i="1" smtClean="0">
                                    <a:latin typeface="Cambria Math"/>
                                  </a:rPr>
                                  <m:t>𝑠</m:t>
                                </m:r>
                              </m:e>
                              <m:sub>
                                <m:r>
                                  <a:rPr kumimoji="1" lang="en-US" altLang="ja-JP" b="0" i="1" smtClean="0">
                                    <a:latin typeface="Cambria Math"/>
                                  </a:rPr>
                                  <m:t>1</m:t>
                                </m:r>
                              </m:sub>
                            </m:sSub>
                          </m:e>
                        </m:d>
                        <m:r>
                          <a:rPr kumimoji="1" lang="en-US" altLang="ja-JP" b="0" i="1" smtClean="0">
                            <a:latin typeface="Cambria Math"/>
                          </a:rPr>
                          <m:t>+</m:t>
                        </m:r>
                        <m:nary>
                          <m:naryPr>
                            <m:chr m:val="∑"/>
                            <m:ctrlPr>
                              <a:rPr kumimoji="1" lang="en-US" altLang="ja-JP" b="0" i="1" smtClean="0">
                                <a:latin typeface="Cambria Math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kumimoji="1" lang="en-US" altLang="ja-JP" b="0" i="1" smtClean="0">
                                <a:latin typeface="Cambria Math"/>
                              </a:rPr>
                              <m:t>𝑡</m:t>
                            </m:r>
                            <m:r>
                              <a:rPr kumimoji="1" lang="en-US" altLang="ja-JP" b="0" i="1" smtClean="0">
                                <a:latin typeface="Cambria Math"/>
                              </a:rPr>
                              <m:t>=1</m:t>
                            </m:r>
                          </m:sub>
                          <m:sup>
                            <m:r>
                              <a:rPr kumimoji="1" lang="en-US" altLang="ja-JP" b="0" i="1" smtClean="0">
                                <a:latin typeface="Cambria Math"/>
                              </a:rPr>
                              <m:t>𝑛</m:t>
                            </m:r>
                            <m:r>
                              <a:rPr kumimoji="1" lang="en-US" altLang="ja-JP" b="0" i="1" smtClean="0">
                                <a:latin typeface="Cambria Math"/>
                              </a:rPr>
                              <m:t>−1</m:t>
                            </m:r>
                          </m:sup>
                          <m:e>
                            <m:func>
                              <m:funcPr>
                                <m:ctrlPr>
                                  <a:rPr kumimoji="1" lang="en-US" altLang="ja-JP" b="0" i="1" smtClean="0">
                                    <a:latin typeface="Cambria Math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kumimoji="1" lang="en-US" altLang="ja-JP" b="0" i="0" smtClean="0">
                                    <a:latin typeface="Cambria Math"/>
                                  </a:rPr>
                                  <m:t>log</m:t>
                                </m:r>
                              </m:fName>
                              <m:e>
                                <m:r>
                                  <a:rPr kumimoji="1" lang="en-US" altLang="ja-JP" b="0" i="1" smtClean="0">
                                    <a:latin typeface="Cambria Math"/>
                                  </a:rPr>
                                  <m:t>𝑎</m:t>
                                </m:r>
                                <m:r>
                                  <a:rPr kumimoji="1" lang="en-US" altLang="ja-JP" b="0" i="1" smtClean="0">
                                    <a:latin typeface="Cambria Math"/>
                                  </a:rPr>
                                  <m:t>(</m:t>
                                </m:r>
                                <m:sSub>
                                  <m:sSubPr>
                                    <m:ctrlPr>
                                      <a:rPr kumimoji="1" lang="en-US" altLang="ja-JP" b="0" i="1" smtClean="0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1" lang="en-US" altLang="ja-JP" b="0" i="1" smtClean="0">
                                        <a:latin typeface="Cambria Math"/>
                                      </a:rPr>
                                      <m:t>𝑠</m:t>
                                    </m:r>
                                  </m:e>
                                  <m:sub>
                                    <m:r>
                                      <a:rPr kumimoji="1" lang="en-US" altLang="ja-JP" b="0" i="1" smtClean="0">
                                        <a:latin typeface="Cambria Math"/>
                                      </a:rPr>
                                      <m:t>𝑡</m:t>
                                    </m:r>
                                  </m:sub>
                                </m:sSub>
                                <m:r>
                                  <a:rPr kumimoji="1" lang="en-US" altLang="ja-JP" b="0" i="1" smtClean="0">
                                    <a:latin typeface="Cambria Math"/>
                                  </a:rPr>
                                  <m:t>,</m:t>
                                </m:r>
                                <m:sSub>
                                  <m:sSubPr>
                                    <m:ctrlPr>
                                      <a:rPr kumimoji="1" lang="en-US" altLang="ja-JP" b="0" i="1" smtClean="0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1" lang="en-US" altLang="ja-JP" b="0" i="1" smtClean="0">
                                        <a:latin typeface="Cambria Math"/>
                                      </a:rPr>
                                      <m:t>𝑠</m:t>
                                    </m:r>
                                  </m:e>
                                  <m:sub>
                                    <m:r>
                                      <a:rPr kumimoji="1" lang="en-US" altLang="ja-JP" b="0" i="1" smtClean="0">
                                        <a:latin typeface="Cambria Math"/>
                                      </a:rPr>
                                      <m:t>𝑡</m:t>
                                    </m:r>
                                    <m:r>
                                      <a:rPr kumimoji="1" lang="en-US" altLang="ja-JP" b="0" i="1" smtClean="0">
                                        <a:latin typeface="Cambria Math"/>
                                      </a:rPr>
                                      <m:t>+1</m:t>
                                    </m:r>
                                  </m:sub>
                                </m:sSub>
                                <m:r>
                                  <a:rPr kumimoji="1" lang="en-US" altLang="ja-JP" b="0" i="1" smtClean="0">
                                    <a:latin typeface="Cambria Math"/>
                                  </a:rPr>
                                  <m:t>)</m:t>
                                </m:r>
                              </m:e>
                            </m:func>
                          </m:e>
                        </m:nary>
                        <m:r>
                          <a:rPr kumimoji="1" lang="en-US" altLang="ja-JP" b="0" i="1" smtClean="0">
                            <a:latin typeface="Cambria Math"/>
                          </a:rPr>
                          <m:t>+</m:t>
                        </m:r>
                      </m:e>
                    </m:func>
                    <m:nary>
                      <m:naryPr>
                        <m:chr m:val="∑"/>
                        <m:ctrlPr>
                          <a:rPr kumimoji="1" lang="en-US" altLang="ja-JP" b="0" i="1" smtClean="0"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kumimoji="1" lang="en-US" altLang="ja-JP" b="0" i="1" smtClean="0">
                            <a:latin typeface="Cambria Math"/>
                          </a:rPr>
                          <m:t>𝑡</m:t>
                        </m:r>
                        <m:r>
                          <a:rPr kumimoji="1" lang="en-US" altLang="ja-JP" b="0" i="1" smtClean="0">
                            <a:latin typeface="Cambria Math"/>
                          </a:rPr>
                          <m:t>=1</m:t>
                        </m:r>
                      </m:sub>
                      <m:sup>
                        <m:r>
                          <a:rPr kumimoji="1" lang="en-US" altLang="ja-JP" b="0" i="1" smtClean="0">
                            <a:latin typeface="Cambria Math"/>
                          </a:rPr>
                          <m:t>𝑛</m:t>
                        </m:r>
                      </m:sup>
                      <m:e>
                        <m:func>
                          <m:funcPr>
                            <m:ctrlPr>
                              <a:rPr kumimoji="1" lang="en-US" altLang="ja-JP" b="0" i="1" smtClean="0"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kumimoji="1" lang="en-US" altLang="ja-JP" b="0" i="0" smtClean="0">
                                <a:latin typeface="Cambria Math"/>
                              </a:rPr>
                              <m:t>log</m:t>
                            </m:r>
                          </m:fName>
                          <m:e>
                            <m:r>
                              <a:rPr kumimoji="1" lang="en-US" altLang="ja-JP" b="0" i="1" smtClean="0">
                                <a:latin typeface="Cambria Math"/>
                              </a:rPr>
                              <m:t>𝑏</m:t>
                            </m:r>
                            <m:r>
                              <a:rPr kumimoji="1" lang="en-US" altLang="ja-JP" b="0" i="1" smtClean="0">
                                <a:latin typeface="Cambria Math"/>
                              </a:rPr>
                              <m:t>(</m:t>
                            </m:r>
                            <m:sSub>
                              <m:sSubPr>
                                <m:ctrlPr>
                                  <a:rPr kumimoji="1" lang="en-US" altLang="ja-JP" b="0" i="1" smtClean="0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kumimoji="1" lang="en-US" altLang="ja-JP" b="0" i="1" smtClean="0">
                                    <a:latin typeface="Cambria Math"/>
                                  </a:rPr>
                                  <m:t>𝑠</m:t>
                                </m:r>
                              </m:e>
                              <m:sub>
                                <m:r>
                                  <a:rPr kumimoji="1" lang="en-US" altLang="ja-JP" b="0" i="1" smtClean="0">
                                    <a:latin typeface="Cambria Math"/>
                                  </a:rPr>
                                  <m:t>𝑡</m:t>
                                </m:r>
                              </m:sub>
                            </m:sSub>
                            <m:r>
                              <a:rPr kumimoji="1" lang="en-US" altLang="ja-JP" b="0" i="1" smtClean="0">
                                <a:latin typeface="Cambria Math"/>
                              </a:rPr>
                              <m:t>,</m:t>
                            </m:r>
                            <m:sSub>
                              <m:sSubPr>
                                <m:ctrlPr>
                                  <a:rPr kumimoji="1" lang="en-US" altLang="ja-JP" b="0" i="1" smtClean="0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kumimoji="1" lang="en-US" altLang="ja-JP" b="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kumimoji="1" lang="en-US" altLang="ja-JP" b="0" i="1" smtClean="0">
                                    <a:latin typeface="Cambria Math"/>
                                  </a:rPr>
                                  <m:t>𝑡</m:t>
                                </m:r>
                              </m:sub>
                            </m:sSub>
                            <m:r>
                              <a:rPr kumimoji="1" lang="en-US" altLang="ja-JP" b="0" i="1" smtClean="0">
                                <a:latin typeface="Cambria Math"/>
                              </a:rPr>
                              <m:t>) </m:t>
                            </m:r>
                          </m:e>
                        </m:func>
                      </m:e>
                    </m:nary>
                  </m:oMath>
                </a14:m>
                <a:endParaRPr kumimoji="1" lang="en-US" altLang="ja-JP" b="0" dirty="0" smtClean="0"/>
              </a:p>
              <a:p>
                <a:pPr marL="0" indent="0">
                  <a:buNone/>
                </a:pPr>
                <a:r>
                  <a:rPr kumimoji="1" lang="en-US" altLang="ja-JP" dirty="0" smtClean="0"/>
                  <a:t>     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ja-JP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kumimoji="1" lang="en-US" altLang="ja-JP" b="0" i="1" smtClean="0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kumimoji="1" lang="ja-JP" altLang="en-US" i="1" smtClean="0">
                            <a:latin typeface="Cambria Math"/>
                          </a:rPr>
                          <m:t>𝜌</m:t>
                        </m:r>
                      </m:sub>
                    </m:sSub>
                    <m:r>
                      <a:rPr kumimoji="1" lang="en-US" altLang="ja-JP" b="0" i="1" smtClean="0"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en-US" altLang="ja-JP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ja-JP" i="1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US" altLang="ja-JP" b="0" i="1" smtClean="0">
                            <a:latin typeface="Cambria Math"/>
                          </a:rPr>
                          <m:t>𝑎</m:t>
                        </m:r>
                      </m:sub>
                    </m:sSub>
                  </m:oMath>
                </a14:m>
                <a:r>
                  <a:rPr kumimoji="1" lang="en-US" altLang="ja-JP" dirty="0" smtClean="0"/>
                  <a:t>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ja-JP" i="1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US" altLang="ja-JP" b="0" i="1" smtClean="0">
                            <a:latin typeface="Cambria Math"/>
                          </a:rPr>
                          <m:t>𝑏</m:t>
                        </m:r>
                      </m:sub>
                    </m:sSub>
                  </m:oMath>
                </a14:m>
                <a:endParaRPr kumimoji="1" lang="en-US" altLang="ja-JP" dirty="0" smtClean="0"/>
              </a:p>
              <a:p>
                <a:pPr marL="0" indent="0">
                  <a:buNone/>
                </a:pPr>
                <a:r>
                  <a:rPr lang="en-US" altLang="ja-JP" dirty="0" err="1" smtClean="0"/>
                  <a:t>LogP</a:t>
                </a:r>
                <a:r>
                  <a:rPr lang="en-US" altLang="ja-JP" dirty="0" smtClean="0"/>
                  <a:t>(</a:t>
                </a:r>
                <a:r>
                  <a:rPr lang="en-US" altLang="ja-JP" dirty="0" err="1" smtClean="0"/>
                  <a:t>x,s</a:t>
                </a:r>
                <a:r>
                  <a:rPr lang="en-US" altLang="ja-JP" dirty="0" smtClean="0"/>
                  <a:t>)</a:t>
                </a:r>
                <a:r>
                  <a:rPr lang="ja-JP" altLang="en-US" dirty="0" smtClean="0"/>
                  <a:t>を最大化するには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ja-JP" i="1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ja-JP" altLang="en-US" i="1">
                            <a:latin typeface="Cambria Math"/>
                          </a:rPr>
                          <m:t>𝜌</m:t>
                        </m:r>
                      </m:sub>
                    </m:sSub>
                    <m:r>
                      <a:rPr lang="en-US" altLang="ja-JP" b="0" i="1" smtClean="0">
                        <a:latin typeface="Cambria Math"/>
                      </a:rPr>
                      <m:t>,</m:t>
                    </m:r>
                    <m:sSub>
                      <m:sSubPr>
                        <m:ctrlPr>
                          <a:rPr lang="en-US" altLang="ja-JP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ja-JP" i="1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US" altLang="ja-JP" b="0" i="1" smtClean="0">
                            <a:latin typeface="Cambria Math"/>
                          </a:rPr>
                          <m:t>𝑎</m:t>
                        </m:r>
                      </m:sub>
                    </m:sSub>
                    <m:r>
                      <a:rPr lang="en-US" altLang="ja-JP" b="0" i="0" smtClean="0">
                        <a:latin typeface="Cambria Math"/>
                      </a:rPr>
                      <m:t>,</m:t>
                    </m:r>
                    <m:sSub>
                      <m:sSubPr>
                        <m:ctrlPr>
                          <a:rPr lang="en-US" altLang="ja-JP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ja-JP" i="1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US" altLang="ja-JP" b="0" i="1" smtClean="0">
                            <a:latin typeface="Cambria Math"/>
                          </a:rPr>
                          <m:t>𝑏</m:t>
                        </m:r>
                      </m:sub>
                    </m:sSub>
                  </m:oMath>
                </a14:m>
                <a:r>
                  <a:rPr kumimoji="1" lang="ja-JP" altLang="en-US" dirty="0" smtClean="0"/>
                  <a:t>を、これらのパラメータに関してそれぞれ独立に最大化すればよい。</a:t>
                </a:r>
                <a:endParaRPr kumimoji="1" lang="en-US" altLang="ja-JP" dirty="0" smtClean="0"/>
              </a:p>
              <a:p>
                <a:endParaRPr kumimoji="1" lang="en-US" altLang="ja-JP" dirty="0" smtClean="0"/>
              </a:p>
            </p:txBody>
          </p:sp>
        </mc:Choice>
        <mc:Fallback xmlns="">
          <p:sp>
            <p:nvSpPr>
              <p:cNvPr id="3" name="コンテンツ プレースホルダー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333" t="-2561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39321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ja-JP" dirty="0" smtClean="0"/>
              <a:t>7.2 </a:t>
            </a:r>
            <a:r>
              <a:rPr lang="ja-JP" altLang="en-US" dirty="0" smtClean="0"/>
              <a:t>マルコフモデルのパラメータ推定</a:t>
            </a:r>
            <a:endParaRPr kumimoji="1" lang="ja-JP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/>
              </a:bodyPr>
              <a:lstStyle/>
              <a:p>
                <a:r>
                  <a:rPr kumimoji="1" lang="ja-JP" altLang="en-US" dirty="0" smtClean="0"/>
                  <a:t>「１」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ja-JP" i="1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US" altLang="ja-JP" b="0" i="1" smtClean="0">
                            <a:latin typeface="Cambria Math"/>
                          </a:rPr>
                          <m:t>𝑎</m:t>
                        </m:r>
                      </m:sub>
                    </m:sSub>
                  </m:oMath>
                </a14:m>
                <a:r>
                  <a:rPr kumimoji="1" lang="ja-JP" altLang="en-US" dirty="0" smtClean="0"/>
                  <a:t>の最大化</a:t>
                </a:r>
                <a:endParaRPr kumimoji="1" lang="en-US" altLang="ja-JP" dirty="0" smtClean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ja-JP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kumimoji="1" lang="en-US" altLang="ja-JP" b="0" i="1" smtClean="0">
                            <a:latin typeface="Cambria Math"/>
                          </a:rPr>
                          <m:t>𝑚</m:t>
                        </m:r>
                      </m:e>
                      <m:sub>
                        <m:r>
                          <a:rPr kumimoji="1" lang="en-US" altLang="ja-JP" b="0" i="1" smtClean="0">
                            <a:latin typeface="Cambria Math"/>
                          </a:rPr>
                          <m:t>𝑖𝑗</m:t>
                        </m:r>
                      </m:sub>
                    </m:sSub>
                  </m:oMath>
                </a14:m>
                <a:r>
                  <a:rPr kumimoji="1" lang="en-US" altLang="ja-JP" dirty="0" smtClean="0">
                    <a:sym typeface="Wingdings" panose="05000000000000000000" pitchFamily="2" charset="2"/>
                  </a:rPr>
                  <a:t></a:t>
                </a:r>
                <a:r>
                  <a:rPr lang="ja-JP" altLang="en-US" dirty="0" smtClean="0">
                    <a:sym typeface="Wingdings" panose="05000000000000000000" pitchFamily="2" charset="2"/>
                  </a:rPr>
                  <a:t>サイコロ</a:t>
                </a:r>
                <a:r>
                  <a:rPr lang="en-US" altLang="ja-JP" dirty="0" err="1" smtClean="0">
                    <a:sym typeface="Wingdings" panose="05000000000000000000" pitchFamily="2" charset="2"/>
                  </a:rPr>
                  <a:t>wi,wj</a:t>
                </a:r>
                <a:r>
                  <a:rPr lang="ja-JP" altLang="en-US" dirty="0" smtClean="0">
                    <a:sym typeface="Wingdings" panose="05000000000000000000" pitchFamily="2" charset="2"/>
                  </a:rPr>
                  <a:t>と連続して取り出した回数</a:t>
                </a:r>
                <a:endParaRPr lang="en-US" altLang="ja-JP" dirty="0" smtClean="0">
                  <a:sym typeface="Wingdings" panose="05000000000000000000" pitchFamily="2" charset="2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ja-JP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kumimoji="1" lang="en-US" altLang="ja-JP" b="0" i="1" smtClean="0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kumimoji="1" lang="en-US" altLang="ja-JP" b="0" i="1" smtClean="0">
                            <a:latin typeface="Cambria Math"/>
                          </a:rPr>
                          <m:t>𝑎</m:t>
                        </m:r>
                      </m:sub>
                    </m:sSub>
                    <m:r>
                      <a:rPr kumimoji="1" lang="en-US" altLang="ja-JP" b="0" i="1" smtClean="0">
                        <a:latin typeface="Cambria Math"/>
                      </a:rPr>
                      <m:t>=</m:t>
                    </m:r>
                    <m:nary>
                      <m:naryPr>
                        <m:chr m:val="∑"/>
                        <m:ctrlPr>
                          <a:rPr kumimoji="1" lang="en-US" altLang="ja-JP" b="0" i="1" smtClean="0"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kumimoji="1" lang="en-US" altLang="ja-JP" b="0" i="1" smtClean="0">
                            <a:latin typeface="Cambria Math"/>
                          </a:rPr>
                          <m:t>𝑡</m:t>
                        </m:r>
                        <m:r>
                          <a:rPr kumimoji="1" lang="en-US" altLang="ja-JP" b="0" i="1" smtClean="0">
                            <a:latin typeface="Cambria Math"/>
                          </a:rPr>
                          <m:t>=1</m:t>
                        </m:r>
                      </m:sub>
                      <m:sup>
                        <m:r>
                          <a:rPr kumimoji="1" lang="en-US" altLang="ja-JP" b="0" i="1" smtClean="0">
                            <a:latin typeface="Cambria Math"/>
                          </a:rPr>
                          <m:t>𝑛</m:t>
                        </m:r>
                        <m:r>
                          <a:rPr kumimoji="1" lang="en-US" altLang="ja-JP" b="0" i="1" smtClean="0">
                            <a:latin typeface="Cambria Math"/>
                          </a:rPr>
                          <m:t>−1</m:t>
                        </m:r>
                      </m:sup>
                      <m:e>
                        <m:func>
                          <m:funcPr>
                            <m:ctrlPr>
                              <a:rPr lang="en-US" altLang="ja-JP" i="1"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altLang="ja-JP">
                                <a:latin typeface="Cambria Math"/>
                              </a:rPr>
                              <m:t>log</m:t>
                            </m:r>
                          </m:fName>
                          <m:e>
                            <m:r>
                              <a:rPr lang="en-US" altLang="ja-JP" i="1">
                                <a:latin typeface="Cambria Math"/>
                              </a:rPr>
                              <m:t>𝑎</m:t>
                            </m:r>
                            <m:r>
                              <a:rPr lang="en-US" altLang="ja-JP" i="1">
                                <a:latin typeface="Cambria Math"/>
                              </a:rPr>
                              <m:t>(</m:t>
                            </m:r>
                            <m:sSub>
                              <m:sSubPr>
                                <m:ctrlPr>
                                  <a:rPr lang="en-US" altLang="ja-JP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altLang="ja-JP" i="1">
                                    <a:latin typeface="Cambria Math"/>
                                  </a:rPr>
                                  <m:t>𝑠</m:t>
                                </m:r>
                              </m:e>
                              <m:sub>
                                <m:r>
                                  <a:rPr lang="en-US" altLang="ja-JP" i="1">
                                    <a:latin typeface="Cambria Math"/>
                                  </a:rPr>
                                  <m:t>𝑡</m:t>
                                </m:r>
                              </m:sub>
                            </m:sSub>
                            <m:r>
                              <a:rPr lang="en-US" altLang="ja-JP" i="1">
                                <a:latin typeface="Cambria Math"/>
                              </a:rPr>
                              <m:t>,</m:t>
                            </m:r>
                            <m:sSub>
                              <m:sSubPr>
                                <m:ctrlPr>
                                  <a:rPr lang="en-US" altLang="ja-JP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altLang="ja-JP" i="1">
                                    <a:latin typeface="Cambria Math"/>
                                  </a:rPr>
                                  <m:t>𝑠</m:t>
                                </m:r>
                              </m:e>
                              <m:sub>
                                <m:r>
                                  <a:rPr lang="en-US" altLang="ja-JP" i="1">
                                    <a:latin typeface="Cambria Math"/>
                                  </a:rPr>
                                  <m:t>𝑡</m:t>
                                </m:r>
                                <m:r>
                                  <a:rPr lang="en-US" altLang="ja-JP" i="1">
                                    <a:latin typeface="Cambria Math"/>
                                  </a:rPr>
                                  <m:t>+1</m:t>
                                </m:r>
                              </m:sub>
                            </m:sSub>
                            <m:r>
                              <a:rPr lang="en-US" altLang="ja-JP" i="1">
                                <a:latin typeface="Cambria Math"/>
                              </a:rPr>
                              <m:t>)</m:t>
                            </m:r>
                          </m:e>
                        </m:func>
                      </m:e>
                    </m:nary>
                    <m:r>
                      <a:rPr kumimoji="1" lang="en-US" altLang="ja-JP" b="0" i="1" smtClean="0">
                        <a:latin typeface="Cambria Math"/>
                      </a:rPr>
                      <m:t>=</m:t>
                    </m:r>
                    <m:nary>
                      <m:naryPr>
                        <m:chr m:val="∑"/>
                        <m:ctrlPr>
                          <a:rPr kumimoji="1" lang="en-US" altLang="ja-JP" b="0" i="1" smtClean="0"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kumimoji="1" lang="en-US" altLang="ja-JP" b="0" i="1" smtClean="0">
                            <a:latin typeface="Cambria Math"/>
                          </a:rPr>
                          <m:t>𝑖</m:t>
                        </m:r>
                        <m:r>
                          <a:rPr kumimoji="1" lang="en-US" altLang="ja-JP" b="0" i="1" smtClean="0">
                            <a:latin typeface="Cambria Math"/>
                          </a:rPr>
                          <m:t>=1</m:t>
                        </m:r>
                      </m:sub>
                      <m:sup>
                        <m:r>
                          <a:rPr kumimoji="1" lang="en-US" altLang="ja-JP" b="0" i="1" smtClean="0">
                            <a:latin typeface="Cambria Math"/>
                          </a:rPr>
                          <m:t>𝑐</m:t>
                        </m:r>
                      </m:sup>
                      <m:e>
                        <m:d>
                          <m:dPr>
                            <m:ctrlPr>
                              <a:rPr kumimoji="1" lang="en-US" altLang="ja-JP" b="0" i="1" smtClean="0">
                                <a:latin typeface="Cambria Math"/>
                              </a:rPr>
                            </m:ctrlPr>
                          </m:dPr>
                          <m:e>
                            <m:nary>
                              <m:naryPr>
                                <m:chr m:val="∑"/>
                                <m:ctrlPr>
                                  <a:rPr kumimoji="1" lang="en-US" altLang="ja-JP" b="0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</m:ctrlPr>
                              </m:naryPr>
                              <m:sub>
                                <m:r>
                                  <m:rPr>
                                    <m:brk m:alnAt="23"/>
                                  </m:rPr>
                                  <a:rPr kumimoji="1" lang="en-US" altLang="ja-JP" b="0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𝑗</m:t>
                                </m:r>
                                <m:r>
                                  <a:rPr kumimoji="1" lang="en-US" altLang="ja-JP" b="0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=1</m:t>
                                </m:r>
                              </m:sub>
                              <m:sup>
                                <m:r>
                                  <a:rPr kumimoji="1" lang="en-US" altLang="ja-JP" b="0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𝑐</m:t>
                                </m:r>
                              </m:sup>
                              <m:e>
                                <m:sSub>
                                  <m:sSubPr>
                                    <m:ctrlPr>
                                      <a:rPr kumimoji="1" lang="en-US" altLang="ja-JP" b="0" i="1" smtClean="0">
                                        <a:solidFill>
                                          <a:srgbClr val="FF0000"/>
                                        </a:solidFill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1" lang="en-US" altLang="ja-JP" b="0" i="1" smtClean="0">
                                        <a:solidFill>
                                          <a:srgbClr val="FF0000"/>
                                        </a:solidFill>
                                        <a:latin typeface="Cambria Math"/>
                                      </a:rPr>
                                      <m:t>𝑚</m:t>
                                    </m:r>
                                  </m:e>
                                  <m:sub>
                                    <m:r>
                                      <a:rPr kumimoji="1" lang="en-US" altLang="ja-JP" b="0" i="1" smtClean="0">
                                        <a:solidFill>
                                          <a:srgbClr val="FF0000"/>
                                        </a:solidFill>
                                        <a:latin typeface="Cambria Math"/>
                                      </a:rPr>
                                      <m:t>𝑖𝑗</m:t>
                                    </m:r>
                                  </m:sub>
                                </m:sSub>
                                <m:func>
                                  <m:funcPr>
                                    <m:ctrlPr>
                                      <a:rPr lang="en-US" altLang="ja-JP" i="1">
                                        <a:solidFill>
                                          <a:srgbClr val="FF0000"/>
                                        </a:solidFill>
                                        <a:latin typeface="Cambria Math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 altLang="ja-JP">
                                        <a:solidFill>
                                          <a:srgbClr val="FF0000"/>
                                        </a:solidFill>
                                        <a:latin typeface="Cambria Math"/>
                                      </a:rPr>
                                      <m:t>log</m:t>
                                    </m:r>
                                  </m:fName>
                                  <m:e>
                                    <m:sSub>
                                      <m:sSubPr>
                                        <m:ctrlPr>
                                          <a:rPr lang="en-US" altLang="ja-JP" i="1" smtClean="0">
                                            <a:solidFill>
                                              <a:srgbClr val="FF0000"/>
                                            </a:solidFill>
                                            <a:latin typeface="Cambria Math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altLang="ja-JP" b="0" i="1" smtClean="0">
                                            <a:solidFill>
                                              <a:srgbClr val="FF0000"/>
                                            </a:solidFill>
                                            <a:latin typeface="Cambria Math"/>
                                          </a:rPr>
                                          <m:t>𝑎</m:t>
                                        </m:r>
                                      </m:e>
                                      <m:sub>
                                        <m:r>
                                          <a:rPr lang="en-US" altLang="ja-JP" b="0" i="1" smtClean="0">
                                            <a:solidFill>
                                              <a:srgbClr val="FF0000"/>
                                            </a:solidFill>
                                            <a:latin typeface="Cambria Math"/>
                                          </a:rPr>
                                          <m:t>𝑖𝑗</m:t>
                                        </m:r>
                                      </m:sub>
                                    </m:sSub>
                                  </m:e>
                                </m:func>
                              </m:e>
                            </m:nary>
                          </m:e>
                        </m:d>
                      </m:e>
                    </m:nary>
                  </m:oMath>
                </a14:m>
                <a:r>
                  <a:rPr kumimoji="1" lang="en-US" altLang="ja-JP" dirty="0" smtClean="0">
                    <a:solidFill>
                      <a:srgbClr val="FF0000"/>
                    </a:solidFill>
                    <a:sym typeface="Wingdings" panose="05000000000000000000" pitchFamily="2" charset="2"/>
                  </a:rPr>
                  <a:t></a:t>
                </a:r>
                <a:r>
                  <a:rPr kumimoji="1" lang="ja-JP" altLang="en-US" dirty="0" smtClean="0">
                    <a:solidFill>
                      <a:srgbClr val="FF0000"/>
                    </a:solidFill>
                    <a:sym typeface="Wingdings" panose="05000000000000000000" pitchFamily="2" charset="2"/>
                  </a:rPr>
                  <a:t>最大にすればよい</a:t>
                </a:r>
                <a:endParaRPr kumimoji="1" lang="en-US" altLang="ja-JP" dirty="0" smtClean="0">
                  <a:solidFill>
                    <a:srgbClr val="FF0000"/>
                  </a:solidFill>
                  <a:sym typeface="Wingdings" panose="05000000000000000000" pitchFamily="2" charset="2"/>
                </a:endParaRPr>
              </a:p>
              <a:p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kumimoji="1" lang="en-US" altLang="ja-JP" i="1" smtClean="0">
                            <a:latin typeface="Cambria Math"/>
                            <a:sym typeface="Wingdings" panose="05000000000000000000" pitchFamily="2" charset="2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kumimoji="1" lang="en-US" altLang="ja-JP" i="1" smtClean="0">
                                <a:latin typeface="Cambria Math"/>
                                <a:sym typeface="Wingdings" panose="05000000000000000000" pitchFamily="2" charset="2"/>
                              </a:rPr>
                            </m:ctrlPr>
                          </m:eqArrPr>
                          <m:e>
                            <m:nary>
                              <m:naryPr>
                                <m:chr m:val="∑"/>
                                <m:ctrlPr>
                                  <a:rPr kumimoji="1" lang="en-US" altLang="ja-JP" i="1" smtClean="0">
                                    <a:latin typeface="Cambria Math"/>
                                    <a:sym typeface="Wingdings" panose="05000000000000000000" pitchFamily="2" charset="2"/>
                                  </a:rPr>
                                </m:ctrlPr>
                              </m:naryPr>
                              <m:sub>
                                <m:r>
                                  <m:rPr>
                                    <m:brk m:alnAt="23"/>
                                  </m:rPr>
                                  <a:rPr kumimoji="1" lang="en-US" altLang="ja-JP" b="0" i="1" smtClean="0">
                                    <a:latin typeface="Cambria Math"/>
                                    <a:sym typeface="Wingdings" panose="05000000000000000000" pitchFamily="2" charset="2"/>
                                  </a:rPr>
                                  <m:t>𝑗</m:t>
                                </m:r>
                                <m:r>
                                  <a:rPr kumimoji="1" lang="en-US" altLang="ja-JP" b="0" i="1" smtClean="0">
                                    <a:latin typeface="Cambria Math"/>
                                    <a:sym typeface="Wingdings" panose="05000000000000000000" pitchFamily="2" charset="2"/>
                                  </a:rPr>
                                  <m:t>=1</m:t>
                                </m:r>
                              </m:sub>
                              <m:sup>
                                <m:r>
                                  <a:rPr kumimoji="1" lang="en-US" altLang="ja-JP" b="0" i="1" smtClean="0">
                                    <a:latin typeface="Cambria Math"/>
                                    <a:sym typeface="Wingdings" panose="05000000000000000000" pitchFamily="2" charset="2"/>
                                  </a:rPr>
                                  <m:t>𝑐</m:t>
                                </m:r>
                              </m:sup>
                              <m:e>
                                <m:sSub>
                                  <m:sSubPr>
                                    <m:ctrlPr>
                                      <a:rPr kumimoji="1" lang="en-US" altLang="ja-JP" i="1" smtClean="0">
                                        <a:latin typeface="Cambria Math"/>
                                        <a:sym typeface="Wingdings" panose="05000000000000000000" pitchFamily="2" charset="2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1" lang="en-US" altLang="ja-JP" b="0" i="1" smtClean="0">
                                        <a:latin typeface="Cambria Math"/>
                                        <a:sym typeface="Wingdings" panose="05000000000000000000" pitchFamily="2" charset="2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kumimoji="1" lang="en-US" altLang="ja-JP" b="0" i="1" smtClean="0">
                                        <a:latin typeface="Cambria Math"/>
                                        <a:sym typeface="Wingdings" panose="05000000000000000000" pitchFamily="2" charset="2"/>
                                      </a:rPr>
                                      <m:t>𝑖𝑗</m:t>
                                    </m:r>
                                  </m:sub>
                                </m:sSub>
                              </m:e>
                            </m:nary>
                            <m:r>
                              <a:rPr kumimoji="1" lang="en-US" altLang="ja-JP" b="0" i="1" smtClean="0">
                                <a:latin typeface="Cambria Math"/>
                                <a:sym typeface="Wingdings" panose="05000000000000000000" pitchFamily="2" charset="2"/>
                              </a:rPr>
                              <m:t>=1</m:t>
                            </m:r>
                          </m:e>
                          <m:e>
                            <m:nary>
                              <m:naryPr>
                                <m:chr m:val="∑"/>
                                <m:ctrlPr>
                                  <a:rPr kumimoji="1" lang="en-US" altLang="ja-JP" i="1" smtClean="0">
                                    <a:latin typeface="Cambria Math"/>
                                    <a:sym typeface="Wingdings" panose="05000000000000000000" pitchFamily="2" charset="2"/>
                                  </a:rPr>
                                </m:ctrlPr>
                              </m:naryPr>
                              <m:sub>
                                <m:r>
                                  <m:rPr>
                                    <m:brk m:alnAt="23"/>
                                  </m:rPr>
                                  <a:rPr kumimoji="1" lang="en-US" altLang="ja-JP" b="0" i="1" smtClean="0">
                                    <a:latin typeface="Cambria Math"/>
                                    <a:sym typeface="Wingdings" panose="05000000000000000000" pitchFamily="2" charset="2"/>
                                  </a:rPr>
                                  <m:t>𝑗</m:t>
                                </m:r>
                                <m:r>
                                  <a:rPr kumimoji="1" lang="en-US" altLang="ja-JP" b="0" i="1" smtClean="0">
                                    <a:latin typeface="Cambria Math"/>
                                    <a:sym typeface="Wingdings" panose="05000000000000000000" pitchFamily="2" charset="2"/>
                                  </a:rPr>
                                  <m:t>=1</m:t>
                                </m:r>
                              </m:sub>
                              <m:sup>
                                <m:r>
                                  <a:rPr kumimoji="1" lang="en-US" altLang="ja-JP" b="0" i="1" smtClean="0">
                                    <a:latin typeface="Cambria Math"/>
                                    <a:sym typeface="Wingdings" panose="05000000000000000000" pitchFamily="2" charset="2"/>
                                  </a:rPr>
                                  <m:t>𝑐</m:t>
                                </m:r>
                              </m:sup>
                              <m:e>
                                <m:sSub>
                                  <m:sSubPr>
                                    <m:ctrlPr>
                                      <a:rPr kumimoji="1" lang="en-US" altLang="ja-JP" i="1" smtClean="0">
                                        <a:latin typeface="Cambria Math"/>
                                        <a:sym typeface="Wingdings" panose="05000000000000000000" pitchFamily="2" charset="2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1" lang="en-US" altLang="ja-JP" b="0" i="1" smtClean="0">
                                        <a:latin typeface="Cambria Math"/>
                                        <a:sym typeface="Wingdings" panose="05000000000000000000" pitchFamily="2" charset="2"/>
                                      </a:rPr>
                                      <m:t>𝑚</m:t>
                                    </m:r>
                                  </m:e>
                                  <m:sub>
                                    <m:r>
                                      <a:rPr kumimoji="1" lang="en-US" altLang="ja-JP" b="0" i="1" smtClean="0">
                                        <a:latin typeface="Cambria Math"/>
                                        <a:sym typeface="Wingdings" panose="05000000000000000000" pitchFamily="2" charset="2"/>
                                      </a:rPr>
                                      <m:t>𝑖𝑗</m:t>
                                    </m:r>
                                  </m:sub>
                                </m:sSub>
                                <m:r>
                                  <a:rPr kumimoji="1" lang="en-US" altLang="ja-JP" b="0" i="1" smtClean="0">
                                    <a:latin typeface="Cambria Math"/>
                                    <a:sym typeface="Wingdings" panose="05000000000000000000" pitchFamily="2" charset="2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kumimoji="1" lang="en-US" altLang="ja-JP" b="0" i="1" smtClean="0">
                                        <a:latin typeface="Cambria Math"/>
                                        <a:sym typeface="Wingdings" panose="05000000000000000000" pitchFamily="2" charset="2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1" lang="en-US" altLang="ja-JP" b="0" i="1" smtClean="0">
                                        <a:latin typeface="Cambria Math"/>
                                        <a:sym typeface="Wingdings" panose="05000000000000000000" pitchFamily="2" charset="2"/>
                                      </a:rPr>
                                      <m:t>𝑛</m:t>
                                    </m:r>
                                  </m:e>
                                  <m:sub>
                                    <m:r>
                                      <a:rPr kumimoji="1" lang="en-US" altLang="ja-JP" b="0" i="1" smtClean="0">
                                        <a:latin typeface="Cambria Math"/>
                                        <a:sym typeface="Wingdings" panose="05000000000000000000" pitchFamily="2" charset="2"/>
                                      </a:rPr>
                                      <m:t>𝑖</m:t>
                                    </m:r>
                                  </m:sub>
                                </m:sSub>
                              </m:e>
                            </m:nary>
                          </m:e>
                        </m:eqArr>
                      </m:e>
                    </m:d>
                    <m:r>
                      <a:rPr lang="ja-JP" altLang="en-US" i="1">
                        <a:latin typeface="Cambria Math"/>
                        <a:sym typeface="Wingdings" panose="05000000000000000000" pitchFamily="2" charset="2"/>
                      </a:rPr>
                      <m:t>定理</m:t>
                    </m:r>
                    <m:r>
                      <a:rPr lang="ja-JP" altLang="en-US" i="1" smtClean="0">
                        <a:latin typeface="Cambria Math"/>
                        <a:sym typeface="Wingdings" panose="05000000000000000000" pitchFamily="2" charset="2"/>
                      </a:rPr>
                      <m:t>５．１</m:t>
                    </m:r>
                    <m:r>
                      <a:rPr lang="ja-JP" altLang="en-US" i="1">
                        <a:latin typeface="Cambria Math"/>
                        <a:sym typeface="Wingdings" panose="05000000000000000000" pitchFamily="2" charset="2"/>
                      </a:rPr>
                      <m:t>依り</m:t>
                    </m:r>
                    <m:r>
                      <a:rPr lang="en-US" altLang="ja-JP" b="0" i="1" smtClean="0">
                        <a:latin typeface="Cambria Math"/>
                        <a:sym typeface="Wingdings" panose="05000000000000000000" pitchFamily="2" charset="2"/>
                      </a:rPr>
                      <m:t> </m:t>
                    </m:r>
                    <m:sSub>
                      <m:sSubPr>
                        <m:ctrlPr>
                          <a:rPr lang="en-US" altLang="ja-JP" b="0" i="1" smtClean="0">
                            <a:latin typeface="Cambria Math"/>
                            <a:sym typeface="Wingdings" panose="05000000000000000000" pitchFamily="2" charset="2"/>
                          </a:rPr>
                        </m:ctrlPr>
                      </m:sSubPr>
                      <m:e>
                        <m:r>
                          <a:rPr lang="en-US" altLang="ja-JP" b="0" i="1" smtClean="0">
                            <a:latin typeface="Cambria Math"/>
                            <a:sym typeface="Wingdings" panose="05000000000000000000" pitchFamily="2" charset="2"/>
                          </a:rPr>
                          <m:t>𝑎</m:t>
                        </m:r>
                      </m:e>
                      <m:sub>
                        <m:r>
                          <a:rPr lang="en-US" altLang="ja-JP" b="0" i="1" smtClean="0">
                            <a:latin typeface="Cambria Math"/>
                            <a:sym typeface="Wingdings" panose="05000000000000000000" pitchFamily="2" charset="2"/>
                          </a:rPr>
                          <m:t>𝑖𝑗</m:t>
                        </m:r>
                      </m:sub>
                    </m:sSub>
                    <m:r>
                      <a:rPr lang="en-US" altLang="ja-JP" b="0" i="1" smtClean="0">
                        <a:latin typeface="Cambria Math"/>
                        <a:sym typeface="Wingdings" panose="05000000000000000000" pitchFamily="2" charset="2"/>
                      </a:rPr>
                      <m:t>=</m:t>
                    </m:r>
                    <m:f>
                      <m:fPr>
                        <m:ctrlPr>
                          <a:rPr lang="en-US" altLang="ja-JP" b="0" i="1" smtClean="0">
                            <a:latin typeface="Cambria Math"/>
                            <a:sym typeface="Wingdings" panose="05000000000000000000" pitchFamily="2" charset="2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altLang="ja-JP" b="0" i="1" smtClean="0">
                                <a:latin typeface="Cambria Math"/>
                                <a:sym typeface="Wingdings" panose="05000000000000000000" pitchFamily="2" charset="2"/>
                              </a:rPr>
                            </m:ctrlPr>
                          </m:sSubPr>
                          <m:e>
                            <m:r>
                              <a:rPr lang="en-US" altLang="ja-JP" b="0" i="1" smtClean="0">
                                <a:latin typeface="Cambria Math"/>
                                <a:sym typeface="Wingdings" panose="05000000000000000000" pitchFamily="2" charset="2"/>
                              </a:rPr>
                              <m:t>𝑚</m:t>
                            </m:r>
                          </m:e>
                          <m:sub>
                            <m:r>
                              <a:rPr lang="en-US" altLang="ja-JP" b="0" i="1" smtClean="0">
                                <a:latin typeface="Cambria Math"/>
                                <a:sym typeface="Wingdings" panose="05000000000000000000" pitchFamily="2" charset="2"/>
                              </a:rPr>
                              <m:t>𝑖𝑗</m:t>
                            </m:r>
                          </m:sub>
                        </m:sSub>
                      </m:num>
                      <m:den>
                        <m:nary>
                          <m:naryPr>
                            <m:chr m:val="∑"/>
                            <m:ctrlPr>
                              <a:rPr lang="en-US" altLang="ja-JP" b="0" i="1" smtClean="0">
                                <a:latin typeface="Cambria Math"/>
                                <a:sym typeface="Wingdings" panose="05000000000000000000" pitchFamily="2" charset="2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en-US" altLang="ja-JP" b="0" i="1" smtClean="0">
                                <a:latin typeface="Cambria Math"/>
                                <a:sym typeface="Wingdings" panose="05000000000000000000" pitchFamily="2" charset="2"/>
                              </a:rPr>
                              <m:t>h</m:t>
                            </m:r>
                            <m:r>
                              <a:rPr lang="en-US" altLang="ja-JP" b="0" i="1" smtClean="0">
                                <a:latin typeface="Cambria Math"/>
                                <a:sym typeface="Wingdings" panose="05000000000000000000" pitchFamily="2" charset="2"/>
                              </a:rPr>
                              <m:t>=1</m:t>
                            </m:r>
                          </m:sub>
                          <m:sup>
                            <m:r>
                              <a:rPr lang="en-US" altLang="ja-JP" b="0" i="1" smtClean="0">
                                <a:latin typeface="Cambria Math"/>
                                <a:sym typeface="Wingdings" panose="05000000000000000000" pitchFamily="2" charset="2"/>
                              </a:rPr>
                              <m:t>𝑐</m:t>
                            </m:r>
                          </m:sup>
                          <m:e>
                            <m:sSub>
                              <m:sSubPr>
                                <m:ctrlPr>
                                  <a:rPr lang="en-US" altLang="ja-JP" b="0" i="1" smtClean="0">
                                    <a:latin typeface="Cambria Math"/>
                                    <a:sym typeface="Wingdings" panose="05000000000000000000" pitchFamily="2" charset="2"/>
                                  </a:rPr>
                                </m:ctrlPr>
                              </m:sSubPr>
                              <m:e>
                                <m:r>
                                  <a:rPr lang="en-US" altLang="ja-JP" b="0" i="1" smtClean="0">
                                    <a:latin typeface="Cambria Math"/>
                                    <a:sym typeface="Wingdings" panose="05000000000000000000" pitchFamily="2" charset="2"/>
                                  </a:rPr>
                                  <m:t>𝑚</m:t>
                                </m:r>
                              </m:e>
                              <m:sub>
                                <m:r>
                                  <a:rPr lang="en-US" altLang="ja-JP" b="0" i="1" smtClean="0">
                                    <a:latin typeface="Cambria Math"/>
                                    <a:sym typeface="Wingdings" panose="05000000000000000000" pitchFamily="2" charset="2"/>
                                  </a:rPr>
                                  <m:t>𝑖h</m:t>
                                </m:r>
                              </m:sub>
                            </m:sSub>
                          </m:e>
                        </m:nary>
                      </m:den>
                    </m:f>
                    <m:r>
                      <a:rPr lang="en-US" altLang="ja-JP" b="0" i="1" smtClean="0">
                        <a:latin typeface="Cambria Math"/>
                        <a:sym typeface="Wingdings" panose="05000000000000000000" pitchFamily="2" charset="2"/>
                      </a:rPr>
                      <m:t>=</m:t>
                    </m:r>
                    <m:f>
                      <m:fPr>
                        <m:ctrlPr>
                          <a:rPr lang="en-US" altLang="ja-JP" b="0" i="1" smtClean="0">
                            <a:latin typeface="Cambria Math"/>
                            <a:sym typeface="Wingdings" panose="05000000000000000000" pitchFamily="2" charset="2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altLang="ja-JP" b="0" i="1" smtClean="0">
                                <a:latin typeface="Cambria Math"/>
                                <a:sym typeface="Wingdings" panose="05000000000000000000" pitchFamily="2" charset="2"/>
                              </a:rPr>
                            </m:ctrlPr>
                          </m:sSubPr>
                          <m:e>
                            <m:r>
                              <a:rPr lang="en-US" altLang="ja-JP" b="0" i="1" smtClean="0">
                                <a:latin typeface="Cambria Math"/>
                                <a:sym typeface="Wingdings" panose="05000000000000000000" pitchFamily="2" charset="2"/>
                              </a:rPr>
                              <m:t>𝑚</m:t>
                            </m:r>
                          </m:e>
                          <m:sub>
                            <m:r>
                              <a:rPr lang="en-US" altLang="ja-JP" b="0" i="1" smtClean="0">
                                <a:latin typeface="Cambria Math"/>
                                <a:sym typeface="Wingdings" panose="05000000000000000000" pitchFamily="2" charset="2"/>
                              </a:rPr>
                              <m:t>𝑖𝑗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altLang="ja-JP" b="0" i="1" smtClean="0">
                                <a:latin typeface="Cambria Math"/>
                                <a:sym typeface="Wingdings" panose="05000000000000000000" pitchFamily="2" charset="2"/>
                              </a:rPr>
                            </m:ctrlPr>
                          </m:sSubPr>
                          <m:e>
                            <m:r>
                              <a:rPr lang="en-US" altLang="ja-JP" b="0" i="1" smtClean="0">
                                <a:latin typeface="Cambria Math"/>
                                <a:sym typeface="Wingdings" panose="05000000000000000000" pitchFamily="2" charset="2"/>
                              </a:rPr>
                              <m:t>𝑛</m:t>
                            </m:r>
                          </m:e>
                          <m:sub>
                            <m:r>
                              <a:rPr lang="en-US" altLang="ja-JP" b="0" i="1" smtClean="0">
                                <a:latin typeface="Cambria Math"/>
                                <a:sym typeface="Wingdings" panose="05000000000000000000" pitchFamily="2" charset="2"/>
                              </a:rPr>
                              <m:t>𝑖</m:t>
                            </m:r>
                          </m:sub>
                        </m:sSub>
                      </m:den>
                    </m:f>
                  </m:oMath>
                </a14:m>
                <a:r>
                  <a:rPr kumimoji="1" lang="en-US" altLang="ja-JP" dirty="0" smtClean="0">
                    <a:sym typeface="Wingdings" panose="05000000000000000000" pitchFamily="2" charset="2"/>
                  </a:rPr>
                  <a:t>     (</a:t>
                </a:r>
                <a:r>
                  <a:rPr kumimoji="1" lang="en-US" altLang="ja-JP" dirty="0" err="1" smtClean="0">
                    <a:sym typeface="Wingdings" panose="05000000000000000000" pitchFamily="2" charset="2"/>
                  </a:rPr>
                  <a:t>ni</a:t>
                </a:r>
                <a:r>
                  <a:rPr kumimoji="1" lang="ja-JP" altLang="en-US" dirty="0" smtClean="0">
                    <a:sym typeface="Wingdings" panose="05000000000000000000" pitchFamily="2" charset="2"/>
                  </a:rPr>
                  <a:t>はサイコロ</a:t>
                </a:r>
                <a:r>
                  <a:rPr kumimoji="1" lang="en-US" altLang="ja-JP" dirty="0" err="1" smtClean="0">
                    <a:sym typeface="Wingdings" panose="05000000000000000000" pitchFamily="2" charset="2"/>
                  </a:rPr>
                  <a:t>wi</a:t>
                </a:r>
                <a:r>
                  <a:rPr kumimoji="1" lang="ja-JP" altLang="en-US" dirty="0" smtClean="0">
                    <a:sym typeface="Wingdings" panose="05000000000000000000" pitchFamily="2" charset="2"/>
                  </a:rPr>
                  <a:t>を取り出した回数</a:t>
                </a:r>
                <a:r>
                  <a:rPr kumimoji="1" lang="en-US" altLang="ja-JP" dirty="0" smtClean="0">
                    <a:sym typeface="Wingdings" panose="05000000000000000000" pitchFamily="2" charset="2"/>
                  </a:rPr>
                  <a:t>)</a:t>
                </a:r>
              </a:p>
            </p:txBody>
          </p:sp>
        </mc:Choice>
        <mc:Fallback xmlns="">
          <p:sp>
            <p:nvSpPr>
              <p:cNvPr id="3" name="コンテンツ プレースホルダー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481" t="-2291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54605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ja-JP" dirty="0" smtClean="0"/>
              <a:t>7.2 </a:t>
            </a:r>
            <a:r>
              <a:rPr lang="ja-JP" altLang="en-US" dirty="0" smtClean="0"/>
              <a:t>マルコフモデルのパラメータ推定</a:t>
            </a:r>
            <a:endParaRPr kumimoji="1" lang="ja-JP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kumimoji="1" lang="ja-JP" altLang="en-US" dirty="0" smtClean="0"/>
                  <a:t>「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ja-JP" i="1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US" altLang="ja-JP" b="0" i="1" smtClean="0">
                            <a:latin typeface="Cambria Math"/>
                          </a:rPr>
                          <m:t>𝑏</m:t>
                        </m:r>
                      </m:sub>
                    </m:sSub>
                  </m:oMath>
                </a14:m>
                <a:r>
                  <a:rPr kumimoji="1" lang="ja-JP" altLang="en-US" dirty="0" smtClean="0"/>
                  <a:t>」の最大化</a:t>
                </a:r>
                <a:endParaRPr kumimoji="1" lang="en-US" altLang="ja-JP" dirty="0" smtClean="0"/>
              </a:p>
              <a:p>
                <a:r>
                  <a:rPr lang="ja-JP" altLang="en-US" dirty="0" smtClean="0"/>
                  <a:t>サイコロ</a:t>
                </a:r>
                <a:r>
                  <a:rPr lang="en-US" altLang="ja-JP" dirty="0" err="1" smtClean="0"/>
                  <a:t>wj</a:t>
                </a:r>
                <a:r>
                  <a:rPr lang="ja-JP" altLang="en-US" dirty="0" smtClean="0"/>
                  <a:t>を投げ手出た目が</a:t>
                </a:r>
                <a:r>
                  <a:rPr lang="en-US" altLang="ja-JP" dirty="0" err="1" smtClean="0"/>
                  <a:t>vk</a:t>
                </a:r>
                <a:r>
                  <a:rPr lang="ja-JP" altLang="en-US" dirty="0" smtClean="0"/>
                  <a:t>であった回数を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ja-JP" b="0" i="1" smtClean="0">
                            <a:latin typeface="Cambria Math"/>
                          </a:rPr>
                          <m:t>𝑛</m:t>
                        </m:r>
                      </m:e>
                      <m:sub>
                        <m:r>
                          <a:rPr lang="en-US" altLang="ja-JP" b="0" i="1" smtClean="0">
                            <a:latin typeface="Cambria Math"/>
                          </a:rPr>
                          <m:t>𝑗𝑘</m:t>
                        </m:r>
                      </m:sub>
                    </m:sSub>
                    <m:r>
                      <a:rPr lang="ja-JP" altLang="en-US" b="0" i="1" smtClean="0">
                        <a:latin typeface="Cambria Math"/>
                      </a:rPr>
                      <m:t>と</m:t>
                    </m:r>
                    <m:r>
                      <a:rPr lang="ja-JP" altLang="en-US" i="1">
                        <a:latin typeface="Cambria Math"/>
                      </a:rPr>
                      <m:t>する</m:t>
                    </m:r>
                  </m:oMath>
                </a14:m>
                <a:endParaRPr kumimoji="1" lang="en-US" altLang="ja-JP" dirty="0" smtClean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ja-JP" i="1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US" altLang="ja-JP" b="0" i="1" smtClean="0">
                            <a:latin typeface="Cambria Math"/>
                          </a:rPr>
                          <m:t>𝑏</m:t>
                        </m:r>
                      </m:sub>
                    </m:sSub>
                  </m:oMath>
                </a14:m>
                <a:r>
                  <a:rPr kumimoji="1" lang="en-US" altLang="ja-JP" dirty="0" smtClean="0"/>
                  <a:t>=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altLang="ja-JP" i="1"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altLang="ja-JP" i="1">
                            <a:latin typeface="Cambria Math"/>
                          </a:rPr>
                          <m:t>𝑡</m:t>
                        </m:r>
                        <m:r>
                          <a:rPr lang="en-US" altLang="ja-JP" i="1">
                            <a:latin typeface="Cambria Math"/>
                          </a:rPr>
                          <m:t>=1</m:t>
                        </m:r>
                      </m:sub>
                      <m:sup>
                        <m:r>
                          <a:rPr lang="en-US" altLang="ja-JP" i="1">
                            <a:latin typeface="Cambria Math"/>
                          </a:rPr>
                          <m:t>𝑛</m:t>
                        </m:r>
                      </m:sup>
                      <m:e>
                        <m:func>
                          <m:funcPr>
                            <m:ctrlPr>
                              <a:rPr lang="en-US" altLang="ja-JP" i="1"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altLang="ja-JP">
                                <a:latin typeface="Cambria Math"/>
                              </a:rPr>
                              <m:t>log</m:t>
                            </m:r>
                          </m:fName>
                          <m:e>
                            <m:r>
                              <a:rPr lang="en-US" altLang="ja-JP" i="1">
                                <a:latin typeface="Cambria Math"/>
                              </a:rPr>
                              <m:t>𝑏</m:t>
                            </m:r>
                            <m:r>
                              <a:rPr lang="en-US" altLang="ja-JP" i="1">
                                <a:latin typeface="Cambria Math"/>
                              </a:rPr>
                              <m:t>(</m:t>
                            </m:r>
                            <m:sSub>
                              <m:sSubPr>
                                <m:ctrlPr>
                                  <a:rPr lang="en-US" altLang="ja-JP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altLang="ja-JP" i="1">
                                    <a:latin typeface="Cambria Math"/>
                                  </a:rPr>
                                  <m:t>𝑠</m:t>
                                </m:r>
                              </m:e>
                              <m:sub>
                                <m:r>
                                  <a:rPr lang="en-US" altLang="ja-JP" i="1">
                                    <a:latin typeface="Cambria Math"/>
                                  </a:rPr>
                                  <m:t>𝑡</m:t>
                                </m:r>
                              </m:sub>
                            </m:sSub>
                            <m:r>
                              <a:rPr lang="en-US" altLang="ja-JP" i="1">
                                <a:latin typeface="Cambria Math"/>
                              </a:rPr>
                              <m:t>,</m:t>
                            </m:r>
                            <m:sSub>
                              <m:sSubPr>
                                <m:ctrlPr>
                                  <a:rPr lang="en-US" altLang="ja-JP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altLang="ja-JP" i="1">
                                    <a:latin typeface="Cambria Math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altLang="ja-JP" i="1">
                                    <a:latin typeface="Cambria Math"/>
                                  </a:rPr>
                                  <m:t>𝑡</m:t>
                                </m:r>
                              </m:sub>
                            </m:sSub>
                            <m:r>
                              <a:rPr lang="en-US" altLang="ja-JP" i="1">
                                <a:latin typeface="Cambria Math"/>
                              </a:rPr>
                              <m:t>) </m:t>
                            </m:r>
                          </m:e>
                        </m:func>
                      </m:e>
                    </m:nary>
                  </m:oMath>
                </a14:m>
                <a:r>
                  <a:rPr kumimoji="1" lang="en-US" altLang="ja-JP" dirty="0" smtClean="0"/>
                  <a:t>=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kumimoji="1" lang="en-US" altLang="ja-JP" i="1" dirty="0" smtClean="0"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kumimoji="1" lang="en-US" altLang="ja-JP" b="0" i="1" dirty="0" smtClean="0">
                            <a:latin typeface="Cambria Math"/>
                          </a:rPr>
                          <m:t>𝑗</m:t>
                        </m:r>
                        <m:r>
                          <a:rPr kumimoji="1" lang="en-US" altLang="ja-JP" b="0" i="1" dirty="0" smtClean="0">
                            <a:latin typeface="Cambria Math"/>
                          </a:rPr>
                          <m:t>=1</m:t>
                        </m:r>
                      </m:sub>
                      <m:sup>
                        <m:r>
                          <a:rPr kumimoji="1" lang="en-US" altLang="ja-JP" b="0" i="1" dirty="0" smtClean="0">
                            <a:latin typeface="Cambria Math"/>
                          </a:rPr>
                          <m:t>𝑐</m:t>
                        </m:r>
                      </m:sup>
                      <m:e>
                        <m:r>
                          <a:rPr kumimoji="1" lang="en-US" altLang="ja-JP" b="0" i="1" dirty="0" smtClean="0">
                            <a:latin typeface="Cambria Math"/>
                          </a:rPr>
                          <m:t>(</m:t>
                        </m:r>
                        <m:nary>
                          <m:naryPr>
                            <m:chr m:val="∑"/>
                            <m:ctrlPr>
                              <a:rPr kumimoji="1" lang="en-US" altLang="ja-JP" b="0" i="1" dirty="0" smtClean="0">
                                <a:latin typeface="Cambria Math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kumimoji="1" lang="en-US" altLang="ja-JP" b="0" i="1" dirty="0" smtClean="0">
                                <a:latin typeface="Cambria Math"/>
                              </a:rPr>
                              <m:t>𝑘</m:t>
                            </m:r>
                            <m:r>
                              <a:rPr kumimoji="1" lang="en-US" altLang="ja-JP" b="0" i="1" dirty="0" smtClean="0">
                                <a:latin typeface="Cambria Math"/>
                              </a:rPr>
                              <m:t>=1</m:t>
                            </m:r>
                          </m:sub>
                          <m:sup>
                            <m:r>
                              <a:rPr kumimoji="1" lang="en-US" altLang="ja-JP" b="0" i="1" dirty="0" smtClean="0">
                                <a:latin typeface="Cambria Math"/>
                              </a:rPr>
                              <m:t>𝑚</m:t>
                            </m:r>
                          </m:sup>
                          <m:e>
                            <m:sSub>
                              <m:sSubPr>
                                <m:ctrlPr>
                                  <a:rPr kumimoji="1" lang="en-US" altLang="ja-JP" b="0" i="1" dirty="0" smtClean="0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kumimoji="1" lang="en-US" altLang="ja-JP" b="0" i="1" dirty="0" smtClean="0">
                                    <a:latin typeface="Cambria Math"/>
                                  </a:rPr>
                                  <m:t>𝑛</m:t>
                                </m:r>
                              </m:e>
                              <m:sub>
                                <m:r>
                                  <a:rPr kumimoji="1" lang="en-US" altLang="ja-JP" b="0" i="1" dirty="0" smtClean="0">
                                    <a:latin typeface="Cambria Math"/>
                                  </a:rPr>
                                  <m:t>𝑗𝑘</m:t>
                                </m:r>
                              </m:sub>
                            </m:sSub>
                            <m:func>
                              <m:funcPr>
                                <m:ctrlPr>
                                  <a:rPr kumimoji="1" lang="en-US" altLang="ja-JP" b="0" i="1" dirty="0" smtClean="0">
                                    <a:latin typeface="Cambria Math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kumimoji="1" lang="en-US" altLang="ja-JP" b="0" i="0" dirty="0" smtClean="0">
                                    <a:latin typeface="Cambria Math"/>
                                  </a:rPr>
                                  <m:t>log</m:t>
                                </m:r>
                              </m:fName>
                              <m:e>
                                <m:sSub>
                                  <m:sSubPr>
                                    <m:ctrlPr>
                                      <a:rPr kumimoji="1" lang="en-US" altLang="ja-JP" b="0" i="1" dirty="0" smtClean="0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1" lang="en-US" altLang="ja-JP" b="0" i="1" dirty="0" smtClean="0">
                                        <a:latin typeface="Cambria Math"/>
                                      </a:rPr>
                                      <m:t>𝑏</m:t>
                                    </m:r>
                                  </m:e>
                                  <m:sub>
                                    <m:r>
                                      <a:rPr kumimoji="1" lang="en-US" altLang="ja-JP" b="0" i="1" dirty="0" smtClean="0">
                                        <a:latin typeface="Cambria Math"/>
                                      </a:rPr>
                                      <m:t>𝑗𝑘</m:t>
                                    </m:r>
                                  </m:sub>
                                </m:sSub>
                              </m:e>
                            </m:func>
                          </m:e>
                        </m:nary>
                        <m:r>
                          <a:rPr kumimoji="1" lang="en-US" altLang="ja-JP" b="0" i="1" dirty="0" smtClean="0">
                            <a:latin typeface="Cambria Math"/>
                          </a:rPr>
                          <m:t>)</m:t>
                        </m:r>
                      </m:e>
                    </m:nary>
                  </m:oMath>
                </a14:m>
                <a:endParaRPr kumimoji="1" lang="en-US" altLang="ja-JP" dirty="0" smtClean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ja-JP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kumimoji="1" lang="en-US" altLang="ja-JP" b="0" i="1" smtClean="0">
                            <a:latin typeface="Cambria Math"/>
                          </a:rPr>
                          <m:t>𝑏</m:t>
                        </m:r>
                      </m:e>
                      <m:sub>
                        <m:r>
                          <a:rPr kumimoji="1" lang="en-US" altLang="ja-JP" b="0" i="1" smtClean="0">
                            <a:latin typeface="Cambria Math"/>
                          </a:rPr>
                          <m:t>𝑗𝑘</m:t>
                        </m:r>
                      </m:sub>
                    </m:sSub>
                    <m:r>
                      <a:rPr kumimoji="1" lang="en-US" altLang="ja-JP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kumimoji="1" lang="en-US" altLang="ja-JP" b="0" i="1" smtClean="0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kumimoji="1" lang="en-US" altLang="ja-JP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kumimoji="1" lang="en-US" altLang="ja-JP" b="0" i="1" smtClean="0">
                                <a:latin typeface="Cambria Math"/>
                              </a:rPr>
                              <m:t>𝑛</m:t>
                            </m:r>
                          </m:e>
                          <m:sub>
                            <m:r>
                              <a:rPr kumimoji="1" lang="en-US" altLang="ja-JP" b="0" i="1" smtClean="0">
                                <a:latin typeface="Cambria Math"/>
                              </a:rPr>
                              <m:t>𝑗𝑘</m:t>
                            </m:r>
                          </m:sub>
                        </m:sSub>
                      </m:num>
                      <m:den>
                        <m:nary>
                          <m:naryPr>
                            <m:chr m:val="∑"/>
                            <m:ctrlPr>
                              <a:rPr kumimoji="1" lang="en-US" altLang="ja-JP" b="0" i="1" smtClean="0">
                                <a:latin typeface="Cambria Math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kumimoji="1" lang="en-US" altLang="ja-JP" b="0" i="1" smtClean="0">
                                <a:latin typeface="Cambria Math"/>
                              </a:rPr>
                              <m:t>𝑡</m:t>
                            </m:r>
                            <m:r>
                              <a:rPr kumimoji="1" lang="en-US" altLang="ja-JP" b="0" i="1" smtClean="0">
                                <a:latin typeface="Cambria Math"/>
                              </a:rPr>
                              <m:t>=1</m:t>
                            </m:r>
                          </m:sub>
                          <m:sup>
                            <m:r>
                              <a:rPr kumimoji="1" lang="en-US" altLang="ja-JP" b="0" i="1" smtClean="0">
                                <a:latin typeface="Cambria Math"/>
                              </a:rPr>
                              <m:t>𝑚</m:t>
                            </m:r>
                          </m:sup>
                          <m:e>
                            <m:sSub>
                              <m:sSubPr>
                                <m:ctrlPr>
                                  <a:rPr kumimoji="1" lang="en-US" altLang="ja-JP" b="0" i="1" smtClean="0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kumimoji="1" lang="en-US" altLang="ja-JP" b="0" i="1" smtClean="0">
                                    <a:latin typeface="Cambria Math"/>
                                  </a:rPr>
                                  <m:t>𝑛</m:t>
                                </m:r>
                              </m:e>
                              <m:sub>
                                <m:r>
                                  <a:rPr kumimoji="1" lang="en-US" altLang="ja-JP" b="0" i="1" smtClean="0">
                                    <a:latin typeface="Cambria Math"/>
                                  </a:rPr>
                                  <m:t>𝑗𝑙</m:t>
                                </m:r>
                              </m:sub>
                            </m:sSub>
                          </m:e>
                        </m:nary>
                      </m:den>
                    </m:f>
                    <m:r>
                      <a:rPr kumimoji="1" lang="en-US" altLang="ja-JP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kumimoji="1" lang="en-US" altLang="ja-JP" b="0" i="1" smtClean="0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kumimoji="1" lang="en-US" altLang="ja-JP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kumimoji="1" lang="en-US" altLang="ja-JP" b="0" i="1" smtClean="0">
                                <a:latin typeface="Cambria Math"/>
                              </a:rPr>
                              <m:t>𝑛</m:t>
                            </m:r>
                          </m:e>
                          <m:sub>
                            <m:r>
                              <a:rPr kumimoji="1" lang="en-US" altLang="ja-JP" b="0" i="1" smtClean="0">
                                <a:latin typeface="Cambria Math"/>
                              </a:rPr>
                              <m:t>𝑗𝑘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kumimoji="1" lang="en-US" altLang="ja-JP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kumimoji="1" lang="en-US" altLang="ja-JP" b="0" i="1" smtClean="0">
                                <a:latin typeface="Cambria Math"/>
                              </a:rPr>
                              <m:t>𝑛</m:t>
                            </m:r>
                          </m:e>
                          <m:sub>
                            <m:r>
                              <a:rPr kumimoji="1" lang="en-US" altLang="ja-JP" b="0" i="1" smtClean="0">
                                <a:latin typeface="Cambria Math"/>
                              </a:rPr>
                              <m:t>𝑗</m:t>
                            </m:r>
                          </m:sub>
                        </m:sSub>
                      </m:den>
                    </m:f>
                  </m:oMath>
                </a14:m>
                <a:endParaRPr kumimoji="1" lang="ja-JP" altLang="en-US" dirty="0"/>
              </a:p>
            </p:txBody>
          </p:sp>
        </mc:Choice>
        <mc:Fallback xmlns="">
          <p:sp>
            <p:nvSpPr>
              <p:cNvPr id="3" name="コンテンツ プレースホルダー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 t="-2426" r="-667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30933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ja-JP" dirty="0" smtClean="0"/>
              <a:t>7.2 </a:t>
            </a:r>
            <a:r>
              <a:rPr lang="ja-JP" altLang="en-US" dirty="0" smtClean="0"/>
              <a:t>マルコフモデルのパラメータ推定</a:t>
            </a:r>
            <a:endParaRPr kumimoji="1" lang="ja-JP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kumimoji="1" lang="ja-JP" altLang="en-US" dirty="0" smtClean="0"/>
                  <a:t>「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ja-JP" i="1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ja-JP" altLang="en-US" i="1">
                            <a:latin typeface="Cambria Math"/>
                          </a:rPr>
                          <m:t>𝜌</m:t>
                        </m:r>
                      </m:sub>
                    </m:sSub>
                  </m:oMath>
                </a14:m>
                <a:r>
                  <a:rPr kumimoji="1" lang="ja-JP" altLang="en-US" dirty="0" smtClean="0"/>
                  <a:t>」の最大化</a:t>
                </a:r>
                <a:endParaRPr kumimoji="1" lang="en-US" altLang="ja-JP" dirty="0" smtClean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ja-JP" i="1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ja-JP" altLang="en-US" i="1">
                            <a:latin typeface="Cambria Math"/>
                          </a:rPr>
                          <m:t>𝜌</m:t>
                        </m:r>
                      </m:sub>
                    </m:sSub>
                  </m:oMath>
                </a14:m>
                <a:r>
                  <a:rPr kumimoji="1" lang="en-US" altLang="ja-JP" dirty="0" smtClean="0"/>
                  <a:t>=</a:t>
                </a:r>
                <a:r>
                  <a:rPr kumimoji="1" lang="en-US" altLang="ja-JP" dirty="0" err="1" smtClean="0"/>
                  <a:t>logP</a:t>
                </a:r>
                <a:r>
                  <a:rPr kumimoji="1" lang="en-US" altLang="ja-JP" dirty="0" smtClean="0"/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ja-JP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kumimoji="1" lang="en-US" altLang="ja-JP" b="0" i="1" smtClean="0">
                            <a:latin typeface="Cambria Math"/>
                          </a:rPr>
                          <m:t>𝑠</m:t>
                        </m:r>
                      </m:e>
                      <m:sub>
                        <m:r>
                          <a:rPr kumimoji="1" lang="en-US" altLang="ja-JP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kumimoji="1" lang="en-US" altLang="ja-JP" b="0" i="1" smtClean="0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kumimoji="1" lang="en-US" altLang="ja-JP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kumimoji="1" lang="en-US" altLang="ja-JP" b="0" i="1" smtClean="0">
                            <a:latin typeface="Cambria Math"/>
                          </a:rPr>
                          <m:t>𝑤</m:t>
                        </m:r>
                      </m:e>
                      <m:sub>
                        <m:r>
                          <a:rPr kumimoji="1" lang="en-US" altLang="ja-JP" b="0" i="1" smtClean="0"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r>
                  <a:rPr kumimoji="1" lang="en-US" altLang="ja-JP" dirty="0" smtClean="0"/>
                  <a:t>)=log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ja-JP" i="1" dirty="0" smtClean="0">
                            <a:latin typeface="Cambria Math"/>
                          </a:rPr>
                        </m:ctrlPr>
                      </m:sSubPr>
                      <m:e>
                        <m:r>
                          <a:rPr kumimoji="1" lang="ja-JP" altLang="en-US" i="1" dirty="0" smtClean="0">
                            <a:latin typeface="Cambria Math"/>
                          </a:rPr>
                          <m:t>𝜌</m:t>
                        </m:r>
                      </m:e>
                      <m:sub>
                        <m:r>
                          <a:rPr kumimoji="1" lang="en-US" altLang="ja-JP" b="0" i="1" dirty="0" smtClean="0"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endParaRPr kumimoji="1" lang="en-US" altLang="ja-JP" dirty="0" smtClean="0"/>
              </a:p>
              <a:p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kumimoji="1" lang="en-US" altLang="ja-JP" i="1" smtClean="0">
                            <a:latin typeface="Cambria Math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kumimoji="1" lang="ja-JP" altLang="en-US" i="1" smtClean="0">
                                <a:latin typeface="Cambria Math"/>
                              </a:rPr>
                            </m:ctrlPr>
                          </m:eqArrPr>
                          <m:e>
                            <m:r>
                              <a:rPr kumimoji="1" lang="ja-JP" altLang="en-US" i="1" smtClean="0">
                                <a:latin typeface="Cambria Math"/>
                              </a:rPr>
                              <m:t>𝜌</m:t>
                            </m:r>
                            <m:r>
                              <a:rPr kumimoji="1" lang="en-US" altLang="ja-JP" b="0" i="1" smtClean="0">
                                <a:latin typeface="Cambria Math"/>
                              </a:rPr>
                              <m:t>𝑖</m:t>
                            </m:r>
                            <m:r>
                              <a:rPr kumimoji="1" lang="en-US" altLang="ja-JP" b="0" i="1" smtClean="0">
                                <a:latin typeface="Cambria Math"/>
                              </a:rPr>
                              <m:t>=1</m:t>
                            </m:r>
                          </m:e>
                          <m:e>
                            <m:r>
                              <a:rPr kumimoji="1" lang="ja-JP" altLang="en-US" b="0" i="1" smtClean="0">
                                <a:latin typeface="Cambria Math"/>
                              </a:rPr>
                              <m:t>𝜌</m:t>
                            </m:r>
                            <m:r>
                              <a:rPr kumimoji="1" lang="en-US" altLang="ja-JP" b="0" i="1" smtClean="0">
                                <a:latin typeface="Cambria Math"/>
                              </a:rPr>
                              <m:t>𝑗</m:t>
                            </m:r>
                            <m:r>
                              <a:rPr kumimoji="1" lang="en-US" altLang="ja-JP" b="0" i="1" smtClean="0">
                                <a:latin typeface="Cambria Math"/>
                              </a:rPr>
                              <m:t>=0</m:t>
                            </m:r>
                          </m:e>
                        </m:eqArr>
                      </m:e>
                    </m:d>
                  </m:oMath>
                </a14:m>
                <a:endParaRPr kumimoji="1" lang="ja-JP" altLang="en-US" dirty="0"/>
              </a:p>
            </p:txBody>
          </p:sp>
        </mc:Choice>
        <mc:Fallback xmlns="">
          <p:sp>
            <p:nvSpPr>
              <p:cNvPr id="3" name="コンテンツ プレースホルダー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 t="-2291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7514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396</TotalTime>
  <Words>1255</Words>
  <Application>Microsoft Office PowerPoint</Application>
  <PresentationFormat>画面に合わせる (4:3)</PresentationFormat>
  <Paragraphs>51</Paragraphs>
  <Slides>9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9</vt:i4>
      </vt:variant>
    </vt:vector>
  </HeadingPairs>
  <TitlesOfParts>
    <vt:vector size="10" baseType="lpstr">
      <vt:lpstr>Office ​​テーマ</vt:lpstr>
      <vt:lpstr>第７章 マルコフモデル</vt:lpstr>
      <vt:lpstr>7.1 マルコフ性とマルコフモデル</vt:lpstr>
      <vt:lpstr>7.1 マルコフ性とマルコフモデル</vt:lpstr>
      <vt:lpstr>7.1 マルコフ性とマルコフモデル</vt:lpstr>
      <vt:lpstr>7.2 マルコフモデルのパラメータ推定</vt:lpstr>
      <vt:lpstr>7.2 マルコフモデルのパラメータ推定</vt:lpstr>
      <vt:lpstr>7.2 マルコフモデルのパラメータ推定</vt:lpstr>
      <vt:lpstr>7.2 マルコフモデルのパラメータ推定</vt:lpstr>
      <vt:lpstr>7.2 マルコフモデルのパラメータ推定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第７章 マルコフモデル</dc:title>
  <dc:creator>shinnou</dc:creator>
  <cp:lastModifiedBy>shinnou</cp:lastModifiedBy>
  <cp:revision>29</cp:revision>
  <cp:lastPrinted>2014-12-10T00:51:54Z</cp:lastPrinted>
  <dcterms:created xsi:type="dcterms:W3CDTF">2014-11-24T17:22:27Z</dcterms:created>
  <dcterms:modified xsi:type="dcterms:W3CDTF">2014-12-10T00:52:32Z</dcterms:modified>
</cp:coreProperties>
</file>