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B026F-788D-40D6-B3DB-6E1BDB2B6EF3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60547-8983-4C74-9269-0C7017A9FC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131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F09A51-BCEC-495A-98D7-66AF3AC69FD5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407D5-C426-41FE-9F9C-439CB7DF7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70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407D5-C426-41FE-9F9C-439CB7DF7A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760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333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07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49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780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300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79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274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983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260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48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532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65614-F36E-4A4E-A984-1BC86869FD47}" type="datetimeFigureOut">
              <a:rPr kumimoji="1" lang="ja-JP" altLang="en-US" smtClean="0"/>
              <a:t>2014/12/9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BCB68-9807-4C02-B843-6E228E690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23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cikit-learn.org/stable/modules/generated/sklearn.naive_bayes.MultinomialNB.html#sklearn.naive_bayes.MultinomialNB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1.7.2 Multinomial Naïve Bayes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XIAO LIYING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0192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1.7.2 Multinomial Naïve Bayes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ja-JP" sz="2000" dirty="0" smtClean="0">
                    <a:hlinkClick r:id="rId2" tooltip="sklearn.naive_bayes.MultinomialNB"/>
                  </a:rPr>
                  <a:t>MultinomialNB</a:t>
                </a:r>
                <a:r>
                  <a:rPr lang="en-US" altLang="ja-JP" sz="2000" dirty="0" smtClean="0"/>
                  <a:t> implements the naive Bayes algorithm for </a:t>
                </a:r>
                <a:r>
                  <a:rPr lang="en-US" altLang="ja-JP" sz="2000" dirty="0" err="1" smtClean="0"/>
                  <a:t>multinomially</a:t>
                </a:r>
                <a:r>
                  <a:rPr lang="en-US" altLang="ja-JP" sz="2000" dirty="0" smtClean="0"/>
                  <a:t> distributed data, and is one of the two classic naive Bayes variants used in text classification.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ja-JP" altLang="en-US" sz="2000" i="1" smtClean="0"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kumimoji="1" lang="en-US" altLang="ja-JP" sz="2000" b="0" i="1" smtClean="0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kumimoji="1" lang="en-US" altLang="ja-JP" sz="20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kumimoji="1" lang="en-US" altLang="ja-JP" sz="20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ja-JP" sz="20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kumimoji="1" lang="ja-JP" altLang="en-US" sz="2000" b="0" i="1" smtClean="0">
                                <a:latin typeface="Cambria Math"/>
                              </a:rPr>
                              <m:t>𝜃</m:t>
                            </m:r>
                          </m:e>
                          <m:sub>
                            <m:r>
                              <a:rPr kumimoji="1" lang="en-US" altLang="ja-JP" sz="2000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kumimoji="1" lang="en-US" altLang="ja-JP" sz="20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kumimoji="1" lang="en-US" altLang="ja-JP" sz="2000" b="0" i="1" smtClean="0">
                            <a:latin typeface="Cambria Math"/>
                          </a:rPr>
                          <m:t>,….,</m:t>
                        </m:r>
                        <m:sSub>
                          <m:sSubPr>
                            <m:ctrlPr>
                              <a:rPr kumimoji="1" lang="en-US" altLang="ja-JP" sz="20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kumimoji="1" lang="ja-JP" altLang="en-US" sz="2000" b="0" i="1" smtClean="0">
                                <a:latin typeface="Cambria Math"/>
                              </a:rPr>
                              <m:t>𝜃</m:t>
                            </m:r>
                          </m:e>
                          <m:sub>
                            <m:r>
                              <a:rPr kumimoji="1" lang="en-US" altLang="ja-JP" sz="2000" b="0" i="1" smtClean="0">
                                <a:latin typeface="Cambria Math"/>
                              </a:rPr>
                              <m:t>𝑦𝑛</m:t>
                            </m:r>
                          </m:sub>
                        </m:sSub>
                      </m:e>
                    </m:d>
                  </m:oMath>
                </a14:m>
                <a:endParaRPr kumimoji="1" lang="en-US" altLang="ja-JP" sz="2000" b="0" dirty="0" smtClean="0"/>
              </a:p>
              <a:p>
                <a:pPr marL="0" indent="0">
                  <a:buNone/>
                </a:pPr>
                <a:r>
                  <a:rPr kumimoji="1" lang="en-US" altLang="ja-JP" sz="2000" dirty="0" smtClean="0"/>
                  <a:t>(</a:t>
                </a:r>
                <a:r>
                  <a:rPr kumimoji="1" lang="en-US" altLang="ja-JP" sz="2000" dirty="0" err="1" smtClean="0"/>
                  <a:t>y</a:t>
                </a:r>
                <a:r>
                  <a:rPr kumimoji="1" lang="en-US" altLang="ja-JP" sz="2000" dirty="0" err="1" smtClean="0">
                    <a:sym typeface="Wingdings" panose="05000000000000000000" pitchFamily="2" charset="2"/>
                  </a:rPr>
                  <a:t>each</a:t>
                </a:r>
                <a:r>
                  <a:rPr kumimoji="1" lang="en-US" altLang="ja-JP" sz="2000" dirty="0" smtClean="0">
                    <a:sym typeface="Wingdings" panose="05000000000000000000" pitchFamily="2" charset="2"/>
                  </a:rPr>
                  <a:t> class, </a:t>
                </a:r>
                <a:r>
                  <a:rPr kumimoji="1" lang="en-US" altLang="ja-JP" sz="2000" dirty="0" err="1" smtClean="0">
                    <a:sym typeface="Wingdings" panose="05000000000000000000" pitchFamily="2" charset="2"/>
                  </a:rPr>
                  <a:t>nnumber</a:t>
                </a:r>
                <a:r>
                  <a:rPr kumimoji="1" lang="en-US" altLang="ja-JP" sz="2000" dirty="0" smtClean="0">
                    <a:sym typeface="Wingdings" panose="05000000000000000000" pitchFamily="2" charset="2"/>
                  </a:rPr>
                  <a:t> of features,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ja-JP" altLang="en-US" sz="2000" i="1"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lang="en-US" altLang="ja-JP" sz="2000" i="1">
                            <a:latin typeface="Cambria Math"/>
                          </a:rPr>
                          <m:t>𝑦</m:t>
                        </m:r>
                        <m:r>
                          <a:rPr lang="en-US" altLang="ja-JP" sz="20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en-US" altLang="ja-JP" sz="2000" dirty="0" smtClean="0">
                    <a:sym typeface="Wingdings" panose="05000000000000000000" pitchFamily="2" charset="2"/>
                  </a:rPr>
                  <a:t>P(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000" i="1" smtClean="0">
                            <a:latin typeface="Cambria Math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kumimoji="1" lang="en-US" altLang="ja-JP" sz="2000" b="0" i="1" smtClean="0">
                            <a:latin typeface="Cambria Math"/>
                            <a:sym typeface="Wingdings" panose="05000000000000000000" pitchFamily="2" charset="2"/>
                          </a:rPr>
                          <m:t>𝑥</m:t>
                        </m:r>
                      </m:e>
                      <m:sub>
                        <m:r>
                          <a:rPr kumimoji="1" lang="en-US" altLang="ja-JP" sz="2000" b="0" i="1" smtClean="0">
                            <a:latin typeface="Cambria Math"/>
                            <a:sym typeface="Wingdings" panose="05000000000000000000" pitchFamily="2" charset="2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en-US" altLang="ja-JP" sz="2000" dirty="0" smtClean="0">
                    <a:sym typeface="Wingdings" panose="05000000000000000000" pitchFamily="2" charset="2"/>
                  </a:rPr>
                  <a:t>|y) </a:t>
                </a:r>
                <a:r>
                  <a:rPr kumimoji="1" lang="en-US" altLang="ja-JP" sz="2000" dirty="0" smtClean="0"/>
                  <a:t>).</a:t>
                </a:r>
              </a:p>
              <a:p>
                <a:pPr marL="0" indent="0">
                  <a:buNone/>
                </a:pPr>
                <a:endParaRPr kumimoji="1" lang="en-US" altLang="ja-JP" sz="2000" dirty="0" smtClean="0"/>
              </a:p>
              <a:p>
                <a:pPr marL="0" indent="0">
                  <a:buNone/>
                </a:pPr>
                <a:endParaRPr lang="en-US" altLang="ja-JP" sz="2000" dirty="0"/>
              </a:p>
              <a:p>
                <a:pPr marL="0" indent="0">
                  <a:buNone/>
                </a:pPr>
                <a:r>
                  <a:rPr kumimoji="1" lang="en-US" altLang="ja-JP" sz="2000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000" b="0" i="1" smtClean="0"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kumimoji="1" lang="en-US" altLang="ja-JP" sz="2000" b="0" i="1" smtClean="0">
                            <a:latin typeface="Cambria Math"/>
                          </a:rPr>
                          <m:t>𝑦𝑖</m:t>
                        </m:r>
                      </m:sub>
                    </m:sSub>
                    <m:r>
                      <a:rPr kumimoji="1" lang="en-US" altLang="ja-JP" sz="2000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kumimoji="1" lang="en-US" altLang="ja-JP" sz="20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kumimoji="1" lang="en-US" altLang="ja-JP" sz="2000" b="0" i="1" smtClean="0">
                            <a:latin typeface="Cambria Math"/>
                          </a:rPr>
                          <m:t>𝑥</m:t>
                        </m:r>
                        <m:r>
                          <a:rPr kumimoji="1" lang="en-US" altLang="ja-JP" sz="2000" b="0" i="1" smtClean="0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kumimoji="1" lang="en-US" altLang="ja-JP" sz="20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sub>
                      <m:sup/>
                      <m:e>
                        <m:sSub>
                          <m:sSubPr>
                            <m:ctrlPr>
                              <a:rPr kumimoji="1" lang="en-US" altLang="ja-JP" sz="20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kumimoji="1" lang="en-US" altLang="ja-JP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kumimoji="1" lang="en-US" altLang="ja-JP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kumimoji="1" lang="en-US" altLang="ja-JP" sz="20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000" b="0" i="1" dirty="0" smtClean="0"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kumimoji="1" lang="en-US" altLang="ja-JP" sz="2000" b="0" i="1" dirty="0" smtClean="0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kumimoji="1" lang="en-US" altLang="ja-JP" sz="2000" b="0" i="1" dirty="0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ctrlPr>
                          <a:rPr kumimoji="1" lang="en-US" altLang="ja-JP" sz="2000" b="0" i="1" dirty="0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kumimoji="1" lang="en-US" altLang="ja-JP" sz="2000" b="0" i="1" dirty="0" smtClean="0">
                            <a:latin typeface="Cambria Math"/>
                          </a:rPr>
                          <m:t>𝑖</m:t>
                        </m:r>
                        <m:r>
                          <a:rPr kumimoji="1" lang="en-US" altLang="ja-JP" sz="2000" b="0" i="1" dirty="0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kumimoji="1" lang="en-US" altLang="ja-JP" sz="2000" b="0" i="1" dirty="0" smtClean="0">
                            <a:latin typeface="Cambria Math"/>
                          </a:rPr>
                          <m:t>|</m:t>
                        </m:r>
                        <m:r>
                          <a:rPr kumimoji="1" lang="en-US" altLang="ja-JP" sz="2000" b="0" i="1" dirty="0" smtClean="0">
                            <a:latin typeface="Cambria Math"/>
                          </a:rPr>
                          <m:t>𝑇</m:t>
                        </m:r>
                        <m:r>
                          <a:rPr kumimoji="1" lang="en-US" altLang="ja-JP" sz="2000" b="0" i="1" dirty="0" smtClean="0">
                            <a:latin typeface="Cambria Math"/>
                          </a:rPr>
                          <m:t>|</m:t>
                        </m:r>
                      </m:sup>
                      <m:e>
                        <m:sSub>
                          <m:sSubPr>
                            <m:ctrlPr>
                              <a:rPr kumimoji="1" lang="en-US" altLang="ja-JP" sz="2000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kumimoji="1" lang="en-US" altLang="ja-JP" sz="2000" b="0" i="1" dirty="0" smtClean="0">
                                <a:latin typeface="Cambria Math"/>
                              </a:rPr>
                              <m:t>𝑁</m:t>
                            </m:r>
                          </m:e>
                          <m:sub>
                            <m:r>
                              <a:rPr kumimoji="1" lang="en-US" altLang="ja-JP" sz="2000" b="0" i="1" dirty="0" smtClean="0">
                                <a:latin typeface="Cambria Math"/>
                              </a:rPr>
                              <m:t>𝑦𝑖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altLang="ja-JP" sz="2000" dirty="0" smtClean="0"/>
                  <a:t>, </a:t>
                </a:r>
                <a14:m>
                  <m:oMath xmlns:m="http://schemas.openxmlformats.org/officeDocument/2006/math">
                    <m:r>
                      <a:rPr lang="ja-JP" altLang="en-US" sz="2000" i="1" dirty="0" smtClean="0">
                        <a:latin typeface="Cambria Math"/>
                      </a:rPr>
                      <m:t>𝛼</m:t>
                    </m:r>
                    <m:r>
                      <a:rPr lang="ja-JP" altLang="en-US" sz="2000" i="1" dirty="0" smtClean="0">
                        <a:latin typeface="Cambria Math"/>
                      </a:rPr>
                      <m:t>≥0</m:t>
                    </m:r>
                  </m:oMath>
                </a14:m>
                <a:r>
                  <a:rPr lang="en-US" altLang="ja-JP" sz="2000" dirty="0" smtClean="0"/>
                  <a:t> accounts for features not present in the learning samples and prevents zero probabilities in further computations.</a:t>
                </a:r>
                <a14:m>
                  <m:oMath xmlns:m="http://schemas.openxmlformats.org/officeDocument/2006/math">
                    <m:r>
                      <a:rPr lang="en-US" altLang="ja-JP" sz="2000" b="0" i="0" smtClean="0">
                        <a:latin typeface="Cambria Math"/>
                      </a:rPr>
                      <m:t>  </m:t>
                    </m:r>
                    <m:r>
                      <a:rPr lang="ja-JP" altLang="en-US" sz="2000" i="1" smtClean="0">
                        <a:latin typeface="Cambria Math"/>
                      </a:rPr>
                      <m:t>𝛼</m:t>
                    </m:r>
                    <m:r>
                      <a:rPr lang="en-US" altLang="ja-JP" sz="2000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US" altLang="ja-JP" sz="2000" dirty="0" smtClean="0">
                    <a:sym typeface="Wingdings" panose="05000000000000000000" pitchFamily="2" charset="2"/>
                  </a:rPr>
                  <a:t>Laplace smoothing, </a:t>
                </a:r>
                <a14:m>
                  <m:oMath xmlns:m="http://schemas.openxmlformats.org/officeDocument/2006/math">
                    <m:r>
                      <a:rPr lang="ja-JP" altLang="en-US" sz="2000" i="1" smtClean="0">
                        <a:latin typeface="Cambria Math"/>
                        <a:sym typeface="Wingdings" panose="05000000000000000000" pitchFamily="2" charset="2"/>
                      </a:rPr>
                      <m:t>𝛼</m:t>
                    </m:r>
                    <m:r>
                      <a:rPr lang="en-US" altLang="ja-JP" sz="2000" i="1" smtClean="0">
                        <a:latin typeface="Cambria Math"/>
                        <a:ea typeface="Cambria Math"/>
                        <a:sym typeface="Wingdings" panose="05000000000000000000" pitchFamily="2" charset="2"/>
                      </a:rPr>
                      <m:t>&lt;</m:t>
                    </m:r>
                    <m:r>
                      <a:rPr lang="en-US" altLang="ja-JP" sz="2000" b="0" i="1" smtClean="0">
                        <a:latin typeface="Cambria Math"/>
                        <a:ea typeface="Cambria Math"/>
                        <a:sym typeface="Wingdings" panose="05000000000000000000" pitchFamily="2" charset="2"/>
                      </a:rPr>
                      <m:t>1</m:t>
                    </m:r>
                  </m:oMath>
                </a14:m>
                <a:r>
                  <a:rPr lang="en-US" altLang="ja-JP" sz="2000" dirty="0" smtClean="0">
                    <a:sym typeface="Wingdings" panose="05000000000000000000" pitchFamily="2" charset="2"/>
                  </a:rPr>
                  <a:t> </a:t>
                </a:r>
                <a:r>
                  <a:rPr lang="en-US" altLang="ja-JP" sz="2000" dirty="0" err="1" smtClean="0">
                    <a:sym typeface="Wingdings" panose="05000000000000000000" pitchFamily="2" charset="2"/>
                  </a:rPr>
                  <a:t>Lidstone</a:t>
                </a:r>
                <a:r>
                  <a:rPr lang="en-US" altLang="ja-JP" sz="2000" smtClean="0">
                    <a:sym typeface="Wingdings" panose="05000000000000000000" pitchFamily="2" charset="2"/>
                  </a:rPr>
                  <a:t> smoothing.</a:t>
                </a:r>
                <a:endParaRPr lang="en-US" altLang="ja-JP" sz="2000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741" t="-674" r="-14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図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558854"/>
            <a:ext cx="1592931" cy="592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380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25285</TotalTime>
  <Words>127</Words>
  <Application>Microsoft Office PowerPoint</Application>
  <PresentationFormat>画面に合わせる (4:3)</PresentationFormat>
  <Paragraphs>10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1.7.2 Multinomial Naïve Bayes</vt:lpstr>
      <vt:lpstr>1.7.2 Multinomial Naïve Bayes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shinnou</dc:creator>
  <cp:lastModifiedBy>shinnou</cp:lastModifiedBy>
  <cp:revision>17</cp:revision>
  <cp:lastPrinted>2014-12-09T04:07:56Z</cp:lastPrinted>
  <dcterms:created xsi:type="dcterms:W3CDTF">2014-11-03T19:34:05Z</dcterms:created>
  <dcterms:modified xsi:type="dcterms:W3CDTF">2014-12-09T05:23:17Z</dcterms:modified>
</cp:coreProperties>
</file>