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>
        <p:scale>
          <a:sx n="60" d="100"/>
          <a:sy n="60" d="100"/>
        </p:scale>
        <p:origin x="-1644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9C954-E43F-42FA-9192-9072F2E58A53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A51CB-BF64-4768-9427-2903D26C640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1014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9F593A-8EB4-4AF2-AD3F-E2E4972EE6C2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7741E-F465-40DB-9C5B-D31E914EC90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6907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07741E-F465-40DB-9C5B-D31E914EC90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70738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1FBC1-AC4B-4E7A-8D98-FADB855A02A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66089-B72B-41F0-9E84-F00FADD7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7972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1FBC1-AC4B-4E7A-8D98-FADB855A02A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66089-B72B-41F0-9E84-F00FADD7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6366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1FBC1-AC4B-4E7A-8D98-FADB855A02A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66089-B72B-41F0-9E84-F00FADD7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164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1FBC1-AC4B-4E7A-8D98-FADB855A02A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66089-B72B-41F0-9E84-F00FADD7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253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1FBC1-AC4B-4E7A-8D98-FADB855A02A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66089-B72B-41F0-9E84-F00FADD7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329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1FBC1-AC4B-4E7A-8D98-FADB855A02A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66089-B72B-41F0-9E84-F00FADD7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9276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1FBC1-AC4B-4E7A-8D98-FADB855A02A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66089-B72B-41F0-9E84-F00FADD7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609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1FBC1-AC4B-4E7A-8D98-FADB855A02A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66089-B72B-41F0-9E84-F00FADD7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8113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1FBC1-AC4B-4E7A-8D98-FADB855A02A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66089-B72B-41F0-9E84-F00FADD7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95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1FBC1-AC4B-4E7A-8D98-FADB855A02A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66089-B72B-41F0-9E84-F00FADD7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446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1FBC1-AC4B-4E7A-8D98-FADB855A02A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666089-B72B-41F0-9E84-F00FADD7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351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1FBC1-AC4B-4E7A-8D98-FADB855A02AD}" type="datetimeFigureOut">
              <a:rPr kumimoji="1" lang="ja-JP" altLang="en-US" smtClean="0"/>
              <a:t>2014/10/28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66089-B72B-41F0-9E84-F00FADD795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30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scikit-learn.org/stable/modules/gaussian_process.html#correlation-models" TargetMode="External"/><Relationship Id="rId2" Type="http://schemas.openxmlformats.org/officeDocument/2006/relationships/hyperlink" Target="http://scikit-learn.org/stable/modules/linear_model.html#linear-mode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b="1" dirty="0" smtClean="0"/>
              <a:t>1.5. Gaussian Processes</a:t>
            </a:r>
            <a:br>
              <a:rPr lang="en-US" altLang="ja-JP" b="1" dirty="0" smtClean="0"/>
            </a:b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ja-JP" b="1" dirty="0" smtClean="0"/>
              <a:t>1.5.1. Examples</a:t>
            </a:r>
          </a:p>
          <a:p>
            <a:r>
              <a:rPr lang="en-US" altLang="ja-JP" b="1" dirty="0" smtClean="0"/>
              <a:t>1.5.1.1. An introductory regression example</a:t>
            </a:r>
          </a:p>
          <a:p>
            <a:r>
              <a:rPr lang="en-US" altLang="ja-JP" b="1" dirty="0" smtClean="0"/>
              <a:t>1.5.1.2. Fitting Noisy Data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XIAO LIYING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6890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b="1" dirty="0" smtClean="0"/>
              <a:t>1.5. Gaussian Processes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ja-JP" b="1" dirty="0" smtClean="0"/>
              <a:t>Gaussian Processes for Machine Learning (GPML)</a:t>
            </a:r>
            <a:r>
              <a:rPr lang="en-US" altLang="ja-JP" dirty="0" smtClean="0"/>
              <a:t> is a generic supervised learning method primarily designed to solve </a:t>
            </a:r>
            <a:r>
              <a:rPr lang="en-US" altLang="ja-JP" i="1" dirty="0" smtClean="0"/>
              <a:t>regression</a:t>
            </a:r>
            <a:r>
              <a:rPr lang="en-US" altLang="ja-JP" dirty="0" smtClean="0"/>
              <a:t> problems.</a:t>
            </a:r>
          </a:p>
          <a:p>
            <a:r>
              <a:rPr lang="en-US" altLang="ja-JP" dirty="0" smtClean="0"/>
              <a:t>The advantages of Gaussian Processes for Machine Learning are:</a:t>
            </a:r>
          </a:p>
          <a:p>
            <a:pPr marL="514350" indent="-514350">
              <a:buAutoNum type="arabicPlain"/>
            </a:pPr>
            <a:r>
              <a:rPr lang="en-US" altLang="ja-JP" dirty="0" smtClean="0"/>
              <a:t>The prediction interpolates the observations (at least for regular correlation models).</a:t>
            </a:r>
          </a:p>
          <a:p>
            <a:pPr marL="514350" indent="-514350">
              <a:buAutoNum type="arabicPlain"/>
            </a:pPr>
            <a:r>
              <a:rPr lang="en-US" altLang="ja-JP" dirty="0" smtClean="0"/>
              <a:t> The prediction is probabilistic (Gaussian) so that one can compute empirical confidence intervals and exceedance probabilities.</a:t>
            </a:r>
          </a:p>
          <a:p>
            <a:pPr marL="514350" indent="-514350">
              <a:buAutoNum type="arabicPlain"/>
            </a:pPr>
            <a:r>
              <a:rPr lang="en-US" altLang="ja-JP" dirty="0" smtClean="0"/>
              <a:t> Versatile: different </a:t>
            </a:r>
            <a:r>
              <a:rPr lang="en-US" altLang="ja-JP" dirty="0" smtClean="0">
                <a:hlinkClick r:id="rId2"/>
              </a:rPr>
              <a:t>linear regression models</a:t>
            </a:r>
            <a:r>
              <a:rPr lang="en-US" altLang="ja-JP" dirty="0" smtClean="0"/>
              <a:t> and </a:t>
            </a:r>
            <a:r>
              <a:rPr lang="en-US" altLang="ja-JP" dirty="0" smtClean="0">
                <a:hlinkClick r:id="rId3"/>
              </a:rPr>
              <a:t>correlation models</a:t>
            </a:r>
            <a:r>
              <a:rPr lang="en-US" altLang="ja-JP" dirty="0" smtClean="0"/>
              <a:t> can be specified.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521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ja-JP" dirty="0" smtClean="0"/>
              <a:t>The disadvantages of Gaussian Processes for Machine Learning include:</a:t>
            </a:r>
          </a:p>
          <a:p>
            <a:pPr marL="514350" indent="-514350">
              <a:buAutoNum type="arabicPlain"/>
            </a:pPr>
            <a:r>
              <a:rPr lang="en-US" altLang="ja-JP" dirty="0" smtClean="0"/>
              <a:t>It is not sparse. </a:t>
            </a:r>
          </a:p>
          <a:p>
            <a:pPr marL="514350" indent="-514350">
              <a:buAutoNum type="arabicPlain"/>
            </a:pPr>
            <a:r>
              <a:rPr lang="en-US" altLang="ja-JP" dirty="0" smtClean="0"/>
              <a:t>It loses efficiency in high dimensional spaces – namely when the number of features exceeds a few dozens. </a:t>
            </a:r>
          </a:p>
          <a:p>
            <a:pPr marL="514350" indent="-514350">
              <a:buAutoNum type="arabicPlain"/>
            </a:pPr>
            <a:r>
              <a:rPr lang="en-US" altLang="ja-JP" dirty="0" smtClean="0"/>
              <a:t>Classification is only a post-processing.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75273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 smtClean="0"/>
              <a:t>1.5.1.1 An introductory regression example 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/>
              <a:t> </a:t>
            </a:r>
            <a:r>
              <a:rPr lang="en-US" altLang="ja-JP" sz="2400" dirty="0" smtClean="0"/>
              <a:t>The function g(x)=</a:t>
            </a:r>
            <a:r>
              <a:rPr lang="en-US" altLang="ja-JP" sz="2400" dirty="0" err="1" smtClean="0"/>
              <a:t>xsin</a:t>
            </a:r>
            <a:r>
              <a:rPr lang="en-US" altLang="ja-JP" sz="2400" dirty="0" smtClean="0"/>
              <a:t>(x). the function is evaluated onto a design of experiments. </a:t>
            </a:r>
            <a:endParaRPr kumimoji="1" lang="ja-JP" altLang="en-US" sz="2400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557826"/>
            <a:ext cx="5400600" cy="405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761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kumimoji="1" lang="en-US" altLang="ja-JP" dirty="0" smtClean="0"/>
              <a:t>1.5.1.2 Fitting Noisy Data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altLang="ja-JP" sz="1800" dirty="0" smtClean="0"/>
                  <a:t> </a:t>
                </a:r>
                <a:r>
                  <a:rPr lang="en-US" altLang="ja-JP" sz="2000" dirty="0" smtClean="0"/>
                  <a:t>When the data to be fit includes noise, the Gaussian process model can be used by specifying the variance of the noise for each point. With nugget and </a:t>
                </a:r>
                <a:r>
                  <a:rPr lang="en-US" altLang="ja-JP" sz="2000" dirty="0" err="1" smtClean="0"/>
                  <a:t>corrproperly</a:t>
                </a:r>
                <a:r>
                  <a:rPr lang="en-US" altLang="ja-JP" sz="2000" dirty="0" smtClean="0"/>
                  <a:t> set, Gaussian Processes can be used to robustly recover an underlying function from noisy data:</a:t>
                </a:r>
              </a:p>
              <a:p>
                <a:r>
                  <a:rPr kumimoji="1" lang="en-US" altLang="ja-JP" sz="1800" dirty="0"/>
                  <a:t> </a:t>
                </a:r>
                <a:r>
                  <a:rPr kumimoji="1" lang="en-US" altLang="ja-JP" sz="1800" dirty="0" smtClean="0"/>
                  <a:t>   </a:t>
                </a:r>
                <a14:m>
                  <m:oMath xmlns:m="http://schemas.openxmlformats.org/officeDocument/2006/math">
                    <m:r>
                      <a:rPr kumimoji="1" lang="en-US" altLang="ja-JP" sz="1800" b="0" i="1" smtClean="0">
                        <a:latin typeface="Cambria Math"/>
                      </a:rPr>
                      <m:t>𝑛𝑢𝑔𝑔𝑒</m:t>
                    </m:r>
                    <m:sSub>
                      <m:sSubPr>
                        <m:ctrlPr>
                          <a:rPr kumimoji="1" lang="en-US" altLang="ja-JP" sz="1800" b="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kumimoji="1" lang="en-US" altLang="ja-JP" sz="1800" b="0" i="1" smtClean="0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kumimoji="1" lang="en-US" altLang="ja-JP" sz="18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kumimoji="1" lang="en-US" altLang="ja-JP" sz="1800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kumimoji="1" lang="en-US" altLang="ja-JP" sz="1800" b="0" i="1" smtClean="0">
                            <a:latin typeface="Cambria Math"/>
                          </a:rPr>
                        </m:ctrlPr>
                      </m:sSupPr>
                      <m:e>
                        <m:d>
                          <m:dPr>
                            <m:begChr m:val="["/>
                            <m:endChr m:val="]"/>
                            <m:ctrlPr>
                              <a:rPr lang="en-US" altLang="ja-JP" sz="1800" i="1">
                                <a:latin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ja-JP" sz="1800" i="1">
                                    <a:latin typeface="Cambria Math"/>
                                  </a:rPr>
                                </m:ctrlPr>
                              </m:fPr>
                              <m:num>
                                <m:r>
                                  <a:rPr lang="az-Cyrl-AZ" altLang="ja-JP" sz="1800" i="1">
                                    <a:latin typeface="Cambria Math"/>
                                  </a:rPr>
                                  <m:t>б</m:t>
                                </m:r>
                                <m:r>
                                  <a:rPr lang="en-US" altLang="ja-JP" sz="1800" i="1">
                                    <a:latin typeface="Cambria Math"/>
                                  </a:rPr>
                                  <m:t>𝑖</m:t>
                                </m:r>
                              </m:num>
                              <m:den>
                                <m:r>
                                  <a:rPr lang="en-US" altLang="ja-JP" sz="1800" i="1">
                                    <a:latin typeface="Cambria Math"/>
                                  </a:rPr>
                                  <m:t>𝑦𝑖</m:t>
                                </m:r>
                              </m:den>
                            </m:f>
                          </m:e>
                        </m:d>
                      </m:e>
                      <m:sup>
                        <m:r>
                          <a:rPr kumimoji="1" lang="en-US" altLang="ja-JP" sz="1800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kumimoji="1" lang="ja-JP" altLang="en-US" sz="1800" dirty="0"/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3"/>
                <a:stretch>
                  <a:fillRect l="-444" t="-674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図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2972345"/>
            <a:ext cx="5169776" cy="3877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409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578</TotalTime>
  <Words>232</Words>
  <Application>Microsoft Office PowerPoint</Application>
  <PresentationFormat>画面に合わせる (4:3)</PresentationFormat>
  <Paragraphs>22</Paragraphs>
  <Slides>5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Office ​​テーマ</vt:lpstr>
      <vt:lpstr>1.5. Gaussian Processes </vt:lpstr>
      <vt:lpstr>1.5. Gaussian Processes</vt:lpstr>
      <vt:lpstr>PowerPoint プレゼンテーション</vt:lpstr>
      <vt:lpstr>1.5.1.1 An introductory regression example </vt:lpstr>
      <vt:lpstr>1.5.1.2 Fitting Noisy Data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1.5. Gaussian Processes¶</dc:title>
  <dc:creator>shinnou</dc:creator>
  <cp:lastModifiedBy>shinnou</cp:lastModifiedBy>
  <cp:revision>10</cp:revision>
  <cp:lastPrinted>2014-10-28T04:33:17Z</cp:lastPrinted>
  <dcterms:created xsi:type="dcterms:W3CDTF">2014-10-27T20:55:36Z</dcterms:created>
  <dcterms:modified xsi:type="dcterms:W3CDTF">2014-10-28T06:33:39Z</dcterms:modified>
</cp:coreProperties>
</file>