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1" autoAdjust="0"/>
  </p:normalViewPr>
  <p:slideViewPr>
    <p:cSldViewPr>
      <p:cViewPr>
        <p:scale>
          <a:sx n="50" d="100"/>
          <a:sy n="50" d="100"/>
        </p:scale>
        <p:origin x="-194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37894-BED0-4F1B-B9A8-667DAB202ED3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17FE7-E8FD-439C-A93F-BD8F0A003A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856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19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1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51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22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20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14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26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22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6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42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12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13F61-C1E8-4F50-9FF6-526DFBFD1741}" type="datetimeFigureOut">
              <a:rPr kumimoji="1" lang="ja-JP" altLang="en-US" smtClean="0"/>
              <a:t>2014/10/14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70383-57E0-4C36-B52B-2BDF2204B8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63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scikit-learn.org/stable/_images/plot_sgd_loss_functions_0011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scikit-learn.org/stable/_images/plot_sgd_penalties_0011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br>
              <a:rPr lang="en-US" altLang="ja-JP" b="1" dirty="0" smtClean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XIAO LIYING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357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A set of training examples (x1,y1),…..(</a:t>
                </a:r>
                <a:r>
                  <a:rPr lang="en-US" altLang="ja-JP" dirty="0" err="1" smtClean="0"/>
                  <a:t>xn,yn</a:t>
                </a:r>
                <a:r>
                  <a:rPr lang="en-US" altLang="ja-JP" dirty="0" smtClean="0"/>
                  <a:t>) where xi</a:t>
                </a:r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kumimoji="1" lang="en-US" altLang="ja-JP" dirty="0" smtClean="0"/>
                  <a:t>R</a:t>
                </a:r>
                <a:r>
                  <a:rPr kumimoji="1" lang="en-US" altLang="ja-JP" baseline="30000" dirty="0" smtClean="0"/>
                  <a:t>n</a:t>
                </a:r>
                <a:r>
                  <a:rPr lang="en-US" altLang="ja-JP" dirty="0"/>
                  <a:t> </a:t>
                </a:r>
                <a:r>
                  <a:rPr lang="en-US" altLang="ja-JP" dirty="0" smtClean="0"/>
                  <a:t>and </a:t>
                </a:r>
                <a:r>
                  <a:rPr lang="en-US" altLang="ja-JP" dirty="0" err="1" smtClean="0"/>
                  <a:t>yi</a:t>
                </a:r>
                <a14:m>
                  <m:oMath xmlns:m="http://schemas.openxmlformats.org/officeDocument/2006/math">
                    <m:r>
                      <a:rPr lang="en-US" altLang="ja-JP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/>
                            <a:ea typeface="Cambria Math"/>
                          </a:rPr>
                          <m:t>−1,1</m:t>
                        </m:r>
                      </m:e>
                    </m:d>
                  </m:oMath>
                </a14:m>
                <a:endParaRPr lang="en-US" altLang="ja-JP" b="0" dirty="0" smtClean="0">
                  <a:ea typeface="Cambria Math"/>
                </a:endParaRPr>
              </a:p>
              <a:p>
                <a:r>
                  <a:rPr lang="en-US" altLang="ja-JP" dirty="0">
                    <a:ea typeface="Cambria Math"/>
                  </a:rPr>
                  <a:t> </a:t>
                </a:r>
                <a:r>
                  <a:rPr lang="en-US" altLang="ja-JP" dirty="0" smtClean="0">
                    <a:ea typeface="Cambria Math"/>
                  </a:rPr>
                  <a:t>                       </a:t>
                </a:r>
                <a:endParaRPr lang="en-US" altLang="ja-JP" b="0" dirty="0" smtClean="0">
                  <a:ea typeface="Cambria Math"/>
                </a:endParaRPr>
              </a:p>
              <a:p>
                <a:endParaRPr lang="en-US" altLang="ja-JP" dirty="0" smtClean="0">
                  <a:ea typeface="Cambria Math"/>
                </a:endParaRPr>
              </a:p>
              <a:p>
                <a:r>
                  <a:rPr lang="en-US" altLang="ja-JP" dirty="0" smtClean="0">
                    <a:ea typeface="Cambria Math"/>
                  </a:rPr>
                  <a:t>(</a:t>
                </a:r>
                <a:r>
                  <a:rPr lang="en-US" altLang="ja-JP" dirty="0"/>
                  <a:t>model parameters </a:t>
                </a:r>
                <a:r>
                  <a:rPr lang="en-US" altLang="ja-JP" dirty="0" smtClean="0"/>
                  <a:t>              and intercept       .</a:t>
                </a:r>
                <a:r>
                  <a:rPr lang="en-US" altLang="ja-JP" dirty="0" smtClean="0">
                    <a:ea typeface="Cambria Math"/>
                  </a:rPr>
                  <a:t>)</a:t>
                </a:r>
              </a:p>
              <a:p>
                <a:r>
                  <a:rPr lang="en-US" altLang="ja-JP" sz="2800" dirty="0" smtClean="0"/>
                  <a:t> </a:t>
                </a:r>
                <a:endParaRPr lang="en-US" altLang="ja-JP" sz="280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81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下矢印 3"/>
          <p:cNvSpPr/>
          <p:nvPr/>
        </p:nvSpPr>
        <p:spPr>
          <a:xfrm>
            <a:off x="4067944" y="2852936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97" y="3392810"/>
            <a:ext cx="3239894" cy="50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77072"/>
            <a:ext cx="1063282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77072"/>
            <a:ext cx="647402" cy="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2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/>
              <a:t>A common choice to find the model parameters is by minimizing the regularized training error given </a:t>
            </a:r>
            <a:r>
              <a:rPr lang="en-US" altLang="ja-JP" sz="2800" dirty="0" smtClean="0"/>
              <a:t>by</a:t>
            </a:r>
          </a:p>
          <a:p>
            <a:endParaRPr kumimoji="1" lang="en-US" altLang="ja-JP" sz="2800" dirty="0"/>
          </a:p>
          <a:p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kumimoji="1" lang="en-US" altLang="ja-JP" sz="2800" dirty="0" smtClean="0"/>
              <a:t>L is a loss function that measure model fit.</a:t>
            </a:r>
          </a:p>
          <a:p>
            <a:r>
              <a:rPr lang="en-US" altLang="ja-JP" sz="2800" dirty="0" smtClean="0"/>
              <a:t>R is a regularization </a:t>
            </a:r>
            <a:r>
              <a:rPr lang="en-US" altLang="ja-JP" sz="2800" dirty="0"/>
              <a:t>term (aka penalty) that penalizes model </a:t>
            </a:r>
            <a:r>
              <a:rPr lang="en-US" altLang="ja-JP" sz="2800" dirty="0" smtClean="0"/>
              <a:t>complexity</a:t>
            </a:r>
          </a:p>
          <a:p>
            <a:r>
              <a:rPr kumimoji="1" lang="en-US" altLang="ja-JP" sz="2800" dirty="0" smtClean="0"/>
              <a:t>             is a non-negative </a:t>
            </a:r>
            <a:r>
              <a:rPr kumimoji="1" lang="en-US" altLang="ja-JP" sz="2800" dirty="0" err="1" smtClean="0"/>
              <a:t>hyperparameter</a:t>
            </a:r>
            <a:endParaRPr kumimoji="1" lang="ja-JP" alt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5" y="2576289"/>
            <a:ext cx="5184576" cy="90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243" y="5631537"/>
            <a:ext cx="983888" cy="258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225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2800" dirty="0"/>
              <a:t>Different choices for </a:t>
            </a:r>
            <a:r>
              <a:rPr lang="en-US" altLang="ja-JP" sz="2800" dirty="0" smtClean="0"/>
              <a:t>L entail </a:t>
            </a:r>
            <a:r>
              <a:rPr lang="en-US" altLang="ja-JP" sz="2800" dirty="0"/>
              <a:t>different classifiers such as</a:t>
            </a:r>
            <a:endParaRPr lang="ja-JP" altLang="ja-JP" sz="2800" dirty="0"/>
          </a:p>
          <a:p>
            <a:pPr marL="0" lvl="0" indent="0">
              <a:buNone/>
            </a:pPr>
            <a:r>
              <a:rPr lang="en-US" altLang="ja-JP" sz="2800" dirty="0" smtClean="0"/>
              <a:t>        Hinge</a:t>
            </a:r>
            <a:r>
              <a:rPr lang="en-US" altLang="ja-JP" sz="2800" dirty="0"/>
              <a:t>: (soft-margin) Support Vector Machines.</a:t>
            </a:r>
            <a:endParaRPr lang="ja-JP" altLang="ja-JP" sz="2800" dirty="0"/>
          </a:p>
          <a:p>
            <a:pPr marL="0" lvl="0" indent="0">
              <a:buNone/>
            </a:pPr>
            <a:r>
              <a:rPr lang="en-US" altLang="ja-JP" sz="2800" dirty="0" smtClean="0"/>
              <a:t>         Log</a:t>
            </a:r>
            <a:r>
              <a:rPr lang="en-US" altLang="ja-JP" sz="2800" dirty="0"/>
              <a:t>: Logistic Regression.</a:t>
            </a:r>
            <a:endParaRPr lang="ja-JP" altLang="ja-JP" sz="2800" dirty="0"/>
          </a:p>
          <a:p>
            <a:pPr marL="0" lvl="0" indent="0">
              <a:buNone/>
            </a:pPr>
            <a:r>
              <a:rPr lang="en-US" altLang="ja-JP" sz="2800" dirty="0" smtClean="0"/>
              <a:t>         Least-Squares</a:t>
            </a:r>
            <a:r>
              <a:rPr lang="en-US" altLang="ja-JP" sz="2800" dirty="0"/>
              <a:t>: Ridge Regression.</a:t>
            </a:r>
            <a:endParaRPr lang="ja-JP" altLang="ja-JP" sz="2800" dirty="0"/>
          </a:p>
          <a:p>
            <a:pPr marL="0" lvl="0" indent="0">
              <a:buNone/>
            </a:pPr>
            <a:r>
              <a:rPr lang="en-US" altLang="ja-JP" sz="2800" dirty="0" smtClean="0"/>
              <a:t>         Epsilon-Insensitive</a:t>
            </a:r>
            <a:r>
              <a:rPr lang="en-US" altLang="ja-JP" sz="2800" dirty="0"/>
              <a:t>: (soft-margin) Support Vector </a:t>
            </a:r>
            <a:r>
              <a:rPr lang="en-US" altLang="ja-JP" sz="2800" dirty="0" smtClean="0"/>
              <a:t>Regression.</a:t>
            </a:r>
          </a:p>
          <a:p>
            <a:pPr lvl="0"/>
            <a:r>
              <a:rPr lang="en-US" altLang="ja-JP" sz="2800" dirty="0" smtClean="0"/>
              <a:t>All </a:t>
            </a:r>
            <a:r>
              <a:rPr lang="en-US" altLang="ja-JP" sz="2800" dirty="0"/>
              <a:t>of the above loss functions can be regarded as an upper bound on the misclassification error (Zero-one loss) as shown in the Figure below.</a:t>
            </a:r>
            <a:endParaRPr lang="ja-JP" altLang="ja-JP" sz="2800" dirty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7301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endParaRPr kumimoji="1" lang="ja-JP" altLang="en-US" dirty="0"/>
          </a:p>
        </p:txBody>
      </p:sp>
      <p:pic>
        <p:nvPicPr>
          <p:cNvPr id="4" name="コンテンツ プレースホルダー 3" descr="../_images/plot_sgd_loss_functions_0011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図 4" descr="../_images/plot_sgd_loss_functions_0011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6243781" cy="4808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394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Mathematical formulation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600" dirty="0" smtClean="0"/>
              <a:t>Popular choices for the regularization term </a:t>
            </a:r>
            <a:r>
              <a:rPr lang="en-US" altLang="ja-JP" sz="2600" i="1" dirty="0" smtClean="0"/>
              <a:t>R</a:t>
            </a:r>
            <a:r>
              <a:rPr lang="en-US" altLang="ja-JP" sz="2600" dirty="0" smtClean="0"/>
              <a:t>  include:</a:t>
            </a:r>
          </a:p>
          <a:p>
            <a:r>
              <a:rPr lang="en-US" altLang="ja-JP" sz="2600" dirty="0" smtClean="0"/>
              <a:t>L2 norm: </a:t>
            </a:r>
          </a:p>
          <a:p>
            <a:r>
              <a:rPr lang="en-US" altLang="ja-JP" sz="2600" dirty="0" smtClean="0"/>
              <a:t>L1 norm:                              , which leads to sparse solutions.</a:t>
            </a:r>
          </a:p>
          <a:p>
            <a:r>
              <a:rPr lang="en-US" altLang="ja-JP" sz="2600" dirty="0" smtClean="0"/>
              <a:t>Elastic Net:                                                  , a convex combination of L2 and L1, where    is given by 1 - l1_ratio.</a:t>
            </a:r>
          </a:p>
          <a:p>
            <a:r>
              <a:rPr lang="en-US" altLang="ja-JP" sz="2600" dirty="0" smtClean="0"/>
              <a:t>The Figure below shows the contours of the different regularization terms in the parameter space when   </a:t>
            </a:r>
          </a:p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947" y="2247937"/>
            <a:ext cx="2231578" cy="340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947" y="2708920"/>
            <a:ext cx="1786965" cy="26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00438"/>
            <a:ext cx="3554992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195" y="3954636"/>
            <a:ext cx="132516" cy="180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91137"/>
            <a:ext cx="936104" cy="235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42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/>
              <a:t>The Figure below shows the contours of the different regularization terms in the parameter space when .</a:t>
            </a:r>
            <a:endParaRPr lang="ja-JP" altLang="ja-JP" sz="2400" dirty="0"/>
          </a:p>
        </p:txBody>
      </p:sp>
      <p:pic>
        <p:nvPicPr>
          <p:cNvPr id="4" name="コンテンツ プレースホルダー 3" descr="../_images/plot_sgd_penalties_0011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6329677" cy="4781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958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1.3.6.1   SGD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2800" i="1" dirty="0"/>
              <a:t>Stochastic gradient descent </a:t>
            </a:r>
            <a:r>
              <a:rPr lang="en-US" altLang="ja-JP" sz="2800" dirty="0"/>
              <a:t>is an optimization method for unconstrained optimization problems. In contrast to (batch) gradient descent, SGD approximates the true gradient of </a:t>
            </a:r>
            <a:r>
              <a:rPr lang="en-US" altLang="ja-JP" sz="2800" dirty="0" smtClean="0"/>
              <a:t>             by </a:t>
            </a:r>
            <a:r>
              <a:rPr lang="en-US" altLang="ja-JP" sz="2800" dirty="0"/>
              <a:t>considering a single training example at a time</a:t>
            </a:r>
            <a:r>
              <a:rPr lang="en-US" altLang="ja-JP" sz="2800" dirty="0" smtClean="0"/>
              <a:t>.</a:t>
            </a:r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Where     </a:t>
            </a:r>
            <a:r>
              <a:rPr lang="en-US" altLang="ja-JP" sz="2800" dirty="0"/>
              <a:t>is the learning rate which controls the step-size in the parameter space. The </a:t>
            </a:r>
            <a:r>
              <a:rPr lang="en-US" altLang="ja-JP" sz="2800" dirty="0" smtClean="0"/>
              <a:t>intercept</a:t>
            </a:r>
            <a:r>
              <a:rPr lang="en-US" altLang="ja-JP" sz="2800" i="1" dirty="0" smtClean="0"/>
              <a:t> b </a:t>
            </a:r>
            <a:r>
              <a:rPr lang="en-US" altLang="ja-JP" sz="2800" dirty="0"/>
              <a:t>is updated similarly but without regularization.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kumimoji="1" lang="ja-JP" alt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816565"/>
            <a:ext cx="970891" cy="313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1048"/>
            <a:ext cx="5904656" cy="755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652962"/>
            <a:ext cx="216694" cy="29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824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295</Words>
  <Application>Microsoft Office PowerPoint</Application>
  <PresentationFormat>画面に合わせる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​​テーマ</vt:lpstr>
      <vt:lpstr>Mathematical formulation </vt:lpstr>
      <vt:lpstr>Mathematical formulation</vt:lpstr>
      <vt:lpstr>Mathematical formulation</vt:lpstr>
      <vt:lpstr>Mathematical formulation</vt:lpstr>
      <vt:lpstr>Mathematical formulation</vt:lpstr>
      <vt:lpstr>Mathematical formulation</vt:lpstr>
      <vt:lpstr>The Figure below shows the contours of the different regularization terms in the parameter space when .</vt:lpstr>
      <vt:lpstr>1.3.6.1   SGD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formulation</dc:title>
  <dc:creator>shinnou</dc:creator>
  <cp:lastModifiedBy>shinnou</cp:lastModifiedBy>
  <cp:revision>8</cp:revision>
  <cp:lastPrinted>2014-10-14T05:26:01Z</cp:lastPrinted>
  <dcterms:created xsi:type="dcterms:W3CDTF">2014-10-14T03:58:09Z</dcterms:created>
  <dcterms:modified xsi:type="dcterms:W3CDTF">2014-10-14T07:06:10Z</dcterms:modified>
</cp:coreProperties>
</file>